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56" r:id="rId3"/>
    <p:sldId id="268" r:id="rId4"/>
    <p:sldId id="265" r:id="rId5"/>
    <p:sldId id="267" r:id="rId6"/>
    <p:sldId id="258" r:id="rId7"/>
    <p:sldId id="260" r:id="rId8"/>
    <p:sldId id="271" r:id="rId9"/>
    <p:sldId id="270" r:id="rId10"/>
    <p:sldId id="264" r:id="rId11"/>
    <p:sldId id="259" r:id="rId12"/>
    <p:sldId id="269" r:id="rId13"/>
    <p:sldId id="266" r:id="rId14"/>
    <p:sldId id="272" r:id="rId15"/>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6732" autoAdjust="0"/>
  </p:normalViewPr>
  <p:slideViewPr>
    <p:cSldViewPr>
      <p:cViewPr>
        <p:scale>
          <a:sx n="85" d="100"/>
          <a:sy n="85" d="100"/>
        </p:scale>
        <p:origin x="-936"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6F3BABE-5058-4061-834A-013F22199658}" type="datetimeFigureOut">
              <a:rPr lang="en-AU" smtClean="0"/>
              <a:t>12/05/2017</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B955A19B-D8BB-460A-A75C-CED82B16500E}" type="slidenum">
              <a:rPr lang="en-AU" smtClean="0"/>
              <a:t>‹#›</a:t>
            </a:fld>
            <a:endParaRPr lang="en-AU"/>
          </a:p>
        </p:txBody>
      </p:sp>
    </p:spTree>
    <p:extLst>
      <p:ext uri="{BB962C8B-B14F-4D97-AF65-F5344CB8AC3E}">
        <p14:creationId xmlns:p14="http://schemas.microsoft.com/office/powerpoint/2010/main" val="138384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5A19B-D8BB-460A-A75C-CED82B16500E}" type="slidenum">
              <a:rPr lang="en-AU" smtClean="0"/>
              <a:t>1</a:t>
            </a:fld>
            <a:endParaRPr lang="en-AU"/>
          </a:p>
        </p:txBody>
      </p:sp>
    </p:spTree>
    <p:extLst>
      <p:ext uri="{BB962C8B-B14F-4D97-AF65-F5344CB8AC3E}">
        <p14:creationId xmlns:p14="http://schemas.microsoft.com/office/powerpoint/2010/main" val="604924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5A19B-D8BB-460A-A75C-CED82B16500E}" type="slidenum">
              <a:rPr lang="en-AU" smtClean="0"/>
              <a:t>10</a:t>
            </a:fld>
            <a:endParaRPr lang="en-AU"/>
          </a:p>
        </p:txBody>
      </p:sp>
    </p:spTree>
    <p:extLst>
      <p:ext uri="{BB962C8B-B14F-4D97-AF65-F5344CB8AC3E}">
        <p14:creationId xmlns:p14="http://schemas.microsoft.com/office/powerpoint/2010/main" val="241595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5A19B-D8BB-460A-A75C-CED82B16500E}" type="slidenum">
              <a:rPr lang="en-AU" smtClean="0"/>
              <a:t>11</a:t>
            </a:fld>
            <a:endParaRPr lang="en-AU"/>
          </a:p>
        </p:txBody>
      </p:sp>
    </p:spTree>
    <p:extLst>
      <p:ext uri="{BB962C8B-B14F-4D97-AF65-F5344CB8AC3E}">
        <p14:creationId xmlns:p14="http://schemas.microsoft.com/office/powerpoint/2010/main" val="980364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5A19B-D8BB-460A-A75C-CED82B16500E}" type="slidenum">
              <a:rPr lang="en-AU" smtClean="0"/>
              <a:t>12</a:t>
            </a:fld>
            <a:endParaRPr lang="en-AU"/>
          </a:p>
        </p:txBody>
      </p:sp>
    </p:spTree>
    <p:extLst>
      <p:ext uri="{BB962C8B-B14F-4D97-AF65-F5344CB8AC3E}">
        <p14:creationId xmlns:p14="http://schemas.microsoft.com/office/powerpoint/2010/main" val="567224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5A19B-D8BB-460A-A75C-CED82B16500E}" type="slidenum">
              <a:rPr lang="en-AU" smtClean="0"/>
              <a:t>13</a:t>
            </a:fld>
            <a:endParaRPr lang="en-AU"/>
          </a:p>
        </p:txBody>
      </p:sp>
    </p:spTree>
    <p:extLst>
      <p:ext uri="{BB962C8B-B14F-4D97-AF65-F5344CB8AC3E}">
        <p14:creationId xmlns:p14="http://schemas.microsoft.com/office/powerpoint/2010/main" val="206558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5A19B-D8BB-460A-A75C-CED82B16500E}" type="slidenum">
              <a:rPr lang="en-AU" smtClean="0"/>
              <a:t>2</a:t>
            </a:fld>
            <a:endParaRPr lang="en-AU"/>
          </a:p>
        </p:txBody>
      </p:sp>
    </p:spTree>
    <p:extLst>
      <p:ext uri="{BB962C8B-B14F-4D97-AF65-F5344CB8AC3E}">
        <p14:creationId xmlns:p14="http://schemas.microsoft.com/office/powerpoint/2010/main" val="335962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5A19B-D8BB-460A-A75C-CED82B16500E}" type="slidenum">
              <a:rPr lang="en-AU" smtClean="0"/>
              <a:t>3</a:t>
            </a:fld>
            <a:endParaRPr lang="en-AU"/>
          </a:p>
        </p:txBody>
      </p:sp>
    </p:spTree>
    <p:extLst>
      <p:ext uri="{BB962C8B-B14F-4D97-AF65-F5344CB8AC3E}">
        <p14:creationId xmlns:p14="http://schemas.microsoft.com/office/powerpoint/2010/main" val="6096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5A19B-D8BB-460A-A75C-CED82B16500E}" type="slidenum">
              <a:rPr lang="en-AU" smtClean="0"/>
              <a:t>4</a:t>
            </a:fld>
            <a:endParaRPr lang="en-AU"/>
          </a:p>
        </p:txBody>
      </p:sp>
    </p:spTree>
    <p:extLst>
      <p:ext uri="{BB962C8B-B14F-4D97-AF65-F5344CB8AC3E}">
        <p14:creationId xmlns:p14="http://schemas.microsoft.com/office/powerpoint/2010/main" val="157211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5A19B-D8BB-460A-A75C-CED82B16500E}" type="slidenum">
              <a:rPr lang="en-AU" smtClean="0"/>
              <a:t>5</a:t>
            </a:fld>
            <a:endParaRPr lang="en-AU"/>
          </a:p>
        </p:txBody>
      </p:sp>
    </p:spTree>
    <p:extLst>
      <p:ext uri="{BB962C8B-B14F-4D97-AF65-F5344CB8AC3E}">
        <p14:creationId xmlns:p14="http://schemas.microsoft.com/office/powerpoint/2010/main" val="4013625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955A19B-D8BB-460A-A75C-CED82B16500E}" type="slidenum">
              <a:rPr lang="en-AU" smtClean="0"/>
              <a:t>6</a:t>
            </a:fld>
            <a:endParaRPr lang="en-AU"/>
          </a:p>
        </p:txBody>
      </p:sp>
    </p:spTree>
    <p:extLst>
      <p:ext uri="{BB962C8B-B14F-4D97-AF65-F5344CB8AC3E}">
        <p14:creationId xmlns:p14="http://schemas.microsoft.com/office/powerpoint/2010/main" val="224128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APS1 = </a:t>
            </a:r>
            <a:r>
              <a:rPr lang="en-AU" dirty="0" err="1" smtClean="0"/>
              <a:t>approx</a:t>
            </a:r>
            <a:r>
              <a:rPr lang="en-AU" baseline="0" dirty="0" smtClean="0"/>
              <a:t> UKMO PS24</a:t>
            </a:r>
          </a:p>
          <a:p>
            <a:r>
              <a:rPr lang="en-AU" baseline="0" dirty="0" smtClean="0"/>
              <a:t>Model resolution from 80km to 40km</a:t>
            </a:r>
          </a:p>
          <a:p>
            <a:r>
              <a:rPr lang="en-AU" baseline="0" dirty="0" smtClean="0"/>
              <a:t>Atmospheric levels 50 to 70</a:t>
            </a:r>
          </a:p>
          <a:p>
            <a:r>
              <a:rPr lang="en-AU" baseline="0" dirty="0" smtClean="0"/>
              <a:t>New satellite </a:t>
            </a:r>
            <a:r>
              <a:rPr lang="en-AU" baseline="0" dirty="0" err="1" smtClean="0"/>
              <a:t>obs</a:t>
            </a:r>
            <a:r>
              <a:rPr lang="en-AU" baseline="0" dirty="0" smtClean="0"/>
              <a:t>: IASI (214 channels), GPSRO</a:t>
            </a:r>
          </a:p>
          <a:p>
            <a:r>
              <a:rPr lang="en-AU" baseline="0" dirty="0" smtClean="0"/>
              <a:t>More recent version of UM software</a:t>
            </a:r>
          </a:p>
          <a:p>
            <a:r>
              <a:rPr lang="en-AU" baseline="0" dirty="0" smtClean="0"/>
              <a:t>Forecast skill improved by </a:t>
            </a:r>
            <a:r>
              <a:rPr lang="en-AU" baseline="0" dirty="0" err="1" smtClean="0"/>
              <a:t>approx</a:t>
            </a:r>
            <a:r>
              <a:rPr lang="en-AU" baseline="0" dirty="0" smtClean="0"/>
              <a:t> 12 hours at forecast lead time of 3 days</a:t>
            </a:r>
          </a:p>
          <a:p>
            <a:endParaRPr lang="en-AU" baseline="0" dirty="0" smtClean="0"/>
          </a:p>
          <a:p>
            <a:r>
              <a:rPr lang="en-AU" baseline="0" dirty="0" smtClean="0"/>
              <a:t>APS2</a:t>
            </a:r>
          </a:p>
          <a:p>
            <a:r>
              <a:rPr lang="en-AU" baseline="0" dirty="0" smtClean="0"/>
              <a:t>Model resolution 40 km to 25km</a:t>
            </a:r>
          </a:p>
          <a:p>
            <a:r>
              <a:rPr lang="en-AU" baseline="0" dirty="0" smtClean="0"/>
              <a:t>More up to date version of UM software</a:t>
            </a:r>
          </a:p>
          <a:p>
            <a:r>
              <a:rPr lang="en-AU" baseline="0" dirty="0" smtClean="0"/>
              <a:t>New </a:t>
            </a:r>
            <a:r>
              <a:rPr lang="en-AU" baseline="0" dirty="0" err="1" smtClean="0"/>
              <a:t>obs</a:t>
            </a:r>
            <a:r>
              <a:rPr lang="en-AU" baseline="0" dirty="0" smtClean="0"/>
              <a:t> (</a:t>
            </a:r>
            <a:r>
              <a:rPr lang="en-AU" baseline="0" dirty="0" err="1" smtClean="0"/>
              <a:t>CrIS</a:t>
            </a:r>
            <a:r>
              <a:rPr lang="en-AU" baseline="0" dirty="0" smtClean="0"/>
              <a:t>, ATMS, clear sky radiances, additional ATOVS+IASI from </a:t>
            </a:r>
            <a:r>
              <a:rPr lang="en-AU" baseline="0" dirty="0" err="1" smtClean="0"/>
              <a:t>Metop</a:t>
            </a:r>
            <a:r>
              <a:rPr lang="en-AU" baseline="0" dirty="0" smtClean="0"/>
              <a:t>-B, additional wind profilers)</a:t>
            </a:r>
          </a:p>
          <a:p>
            <a:r>
              <a:rPr lang="en-AU" baseline="0" dirty="0" smtClean="0"/>
              <a:t>Direct assimilation of Himawari-8 AMVs</a:t>
            </a:r>
            <a:endParaRPr lang="en-AU" dirty="0"/>
          </a:p>
        </p:txBody>
      </p:sp>
      <p:sp>
        <p:nvSpPr>
          <p:cNvPr id="4" name="Slide Number Placeholder 3"/>
          <p:cNvSpPr>
            <a:spLocks noGrp="1"/>
          </p:cNvSpPr>
          <p:nvPr>
            <p:ph type="sldNum" sz="quarter" idx="10"/>
          </p:nvPr>
        </p:nvSpPr>
        <p:spPr/>
        <p:txBody>
          <a:bodyPr/>
          <a:lstStyle/>
          <a:p>
            <a:fld id="{B955A19B-D8BB-460A-A75C-CED82B16500E}" type="slidenum">
              <a:rPr lang="en-AU" smtClean="0"/>
              <a:t>7</a:t>
            </a:fld>
            <a:endParaRPr lang="en-AU"/>
          </a:p>
        </p:txBody>
      </p:sp>
    </p:spTree>
    <p:extLst>
      <p:ext uri="{BB962C8B-B14F-4D97-AF65-F5344CB8AC3E}">
        <p14:creationId xmlns:p14="http://schemas.microsoft.com/office/powerpoint/2010/main" val="1141858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955A19B-D8BB-460A-A75C-CED82B16500E}" type="slidenum">
              <a:rPr lang="en-AU" smtClean="0"/>
              <a:t>8</a:t>
            </a:fld>
            <a:endParaRPr lang="en-AU"/>
          </a:p>
        </p:txBody>
      </p:sp>
    </p:spTree>
    <p:extLst>
      <p:ext uri="{BB962C8B-B14F-4D97-AF65-F5344CB8AC3E}">
        <p14:creationId xmlns:p14="http://schemas.microsoft.com/office/powerpoint/2010/main" val="227073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collaboration with the UK Met</a:t>
            </a:r>
            <a:r>
              <a:rPr lang="en-AU" baseline="0" dirty="0" smtClean="0"/>
              <a:t> Office</a:t>
            </a:r>
          </a:p>
          <a:p>
            <a:r>
              <a:rPr lang="en-AU" baseline="0" dirty="0" smtClean="0"/>
              <a:t>Aggregates forecast error reduction due to each individual observation</a:t>
            </a:r>
          </a:p>
          <a:p>
            <a:r>
              <a:rPr lang="en-US" dirty="0" smtClean="0"/>
              <a:t>Allows for assessment of the impact of observation types, particular instruments,  networks and sub-networks, groups of stations etc.</a:t>
            </a:r>
          </a:p>
          <a:p>
            <a:r>
              <a:rPr lang="en-US" dirty="0" smtClean="0"/>
              <a:t>Only assesses impact of an observation in the presence of all other observations; doesn't tell you directly the effect of removing an observation, or group of observations, or an observing system</a:t>
            </a:r>
            <a:endParaRPr lang="en-AU" dirty="0"/>
          </a:p>
        </p:txBody>
      </p:sp>
      <p:sp>
        <p:nvSpPr>
          <p:cNvPr id="4" name="Slide Number Placeholder 3"/>
          <p:cNvSpPr>
            <a:spLocks noGrp="1"/>
          </p:cNvSpPr>
          <p:nvPr>
            <p:ph type="sldNum" sz="quarter" idx="10"/>
          </p:nvPr>
        </p:nvSpPr>
        <p:spPr/>
        <p:txBody>
          <a:bodyPr/>
          <a:lstStyle/>
          <a:p>
            <a:fld id="{B955A19B-D8BB-460A-A75C-CED82B16500E}" type="slidenum">
              <a:rPr lang="en-AU" smtClean="0"/>
              <a:t>9</a:t>
            </a:fld>
            <a:endParaRPr lang="en-AU"/>
          </a:p>
        </p:txBody>
      </p:sp>
    </p:spTree>
    <p:extLst>
      <p:ext uri="{BB962C8B-B14F-4D97-AF65-F5344CB8AC3E}">
        <p14:creationId xmlns:p14="http://schemas.microsoft.com/office/powerpoint/2010/main" val="3255753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439" name="Picture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Placeholder 1"/>
          <p:cNvSpPr>
            <a:spLocks noGrp="1"/>
          </p:cNvSpPr>
          <p:nvPr>
            <p:ph type="ctrTitle"/>
          </p:nvPr>
        </p:nvSpPr>
        <p:spPr>
          <a:xfrm>
            <a:off x="614363" y="1539875"/>
            <a:ext cx="7916862" cy="719138"/>
          </a:xfrm>
        </p:spPr>
        <p:txBody>
          <a:bodyPr/>
          <a:lstStyle>
            <a:lvl1pPr algn="l">
              <a:defRPr smtClean="0">
                <a:latin typeface="Arial" charset="0"/>
              </a:defRPr>
            </a:lvl1pPr>
          </a:lstStyle>
          <a:p>
            <a:pPr lvl="0"/>
            <a:r>
              <a:rPr lang="en-US" altLang="en-US" noProof="0" smtClean="0"/>
              <a:t>Click to edit Master title style</a:t>
            </a:r>
            <a:endParaRPr lang="en-AU" altLang="en-US" noProof="0" smtClean="0"/>
          </a:p>
        </p:txBody>
      </p:sp>
      <p:sp>
        <p:nvSpPr>
          <p:cNvPr id="18435" name="Text Placeholder 2"/>
          <p:cNvSpPr>
            <a:spLocks noGrp="1"/>
          </p:cNvSpPr>
          <p:nvPr>
            <p:ph type="subTitle" idx="1"/>
          </p:nvPr>
        </p:nvSpPr>
        <p:spPr>
          <a:xfrm>
            <a:off x="614363" y="2312988"/>
            <a:ext cx="7916862" cy="719137"/>
          </a:xfrm>
        </p:spPr>
        <p:txBody>
          <a:bodyPr/>
          <a:lstStyle>
            <a:lvl1pPr marL="0" indent="0">
              <a:buFontTx/>
              <a:buNone/>
              <a:defRPr sz="1800" smtClean="0">
                <a:latin typeface="Arial" charset="0"/>
              </a:defRPr>
            </a:lvl1pPr>
          </a:lstStyle>
          <a:p>
            <a:pPr lvl="0"/>
            <a:r>
              <a:rPr lang="en-US" altLang="en-US" noProof="0" smtClean="0"/>
              <a:t>Click to edit Master subtitle style</a:t>
            </a:r>
            <a:endParaRPr lang="en-AU" altLang="en-US" noProof="0" smtClean="0"/>
          </a:p>
        </p:txBody>
      </p:sp>
      <p:pic>
        <p:nvPicPr>
          <p:cNvPr id="18437" name="Picture 7" descr="logo.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9164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75668"/>
            <a:ext cx="2057400" cy="41504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75668"/>
            <a:ext cx="6019800" cy="4150495"/>
          </a:xfrm>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1476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922212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078182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4998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4000" y="1600200"/>
            <a:ext cx="4241800"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243388"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013979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774531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366076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60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9758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5910" y="274638"/>
            <a:ext cx="6530890" cy="114300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None/>
              <a:defRPr/>
            </a:lvl1pPr>
            <a:lvl2pPr>
              <a:buFont typeface="Arial"/>
              <a:buChar char="•"/>
              <a:defRPr/>
            </a:lvl2pPr>
            <a:lvl3pPr>
              <a:buFont typeface="Lucida Grande"/>
              <a:buChar char="−"/>
              <a:defRPr/>
            </a:lvl3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037918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461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24433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74638"/>
            <a:ext cx="2159000" cy="6364287"/>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4000" y="274638"/>
            <a:ext cx="6326188" cy="6364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1818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2192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06297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75668"/>
            <a:ext cx="4040188"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15429"/>
            <a:ext cx="4040188"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975668"/>
            <a:ext cx="4041775"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15429"/>
            <a:ext cx="4041775"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1976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805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4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96880"/>
            <a:ext cx="5111750" cy="4229283"/>
          </a:xfrm>
        </p:spPr>
        <p:txBody>
          <a:bodyPr/>
          <a:lstStyle>
            <a:lvl1pPr>
              <a:defRPr sz="2000"/>
            </a:lvl1pPr>
            <a:lvl2pPr>
              <a:defRPr sz="1800"/>
            </a:lvl2pPr>
            <a:lvl3pPr>
              <a:defRPr sz="1600"/>
            </a:lvl3pPr>
            <a:lvl4pPr>
              <a:buNone/>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96880"/>
            <a:ext cx="3008313" cy="4229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80513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67829"/>
            <a:ext cx="5486400" cy="339950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497709"/>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112047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7"/>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0" y="160020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1920875" y="274638"/>
            <a:ext cx="6994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254000" y="1968500"/>
            <a:ext cx="86375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p:txBody>
      </p:sp>
      <p:pic>
        <p:nvPicPr>
          <p:cNvPr id="1029" name="Picture 7" descr="logo.eps"/>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fontAlgn="base" hangingPunct="1">
        <a:spcBef>
          <a:spcPct val="0"/>
        </a:spcBef>
        <a:spcAft>
          <a:spcPct val="0"/>
        </a:spcAft>
        <a:defRPr sz="3200" kern="1200">
          <a:solidFill>
            <a:srgbClr val="0E5F7E"/>
          </a:solidFill>
          <a:latin typeface="Arial"/>
          <a:ea typeface="ＭＳ Ｐゴシック" charset="-128"/>
          <a:cs typeface="Arial"/>
        </a:defRPr>
      </a:lvl1pPr>
      <a:lvl2pPr algn="ctr" defTabSz="457200" rtl="0" eaLnBrk="1" fontAlgn="base" hangingPunct="1">
        <a:spcBef>
          <a:spcPct val="0"/>
        </a:spcBef>
        <a:spcAft>
          <a:spcPct val="0"/>
        </a:spcAft>
        <a:defRPr sz="3200">
          <a:solidFill>
            <a:srgbClr val="0E5F7E"/>
          </a:solidFill>
          <a:latin typeface="Arial" charset="0"/>
          <a:ea typeface="ＭＳ Ｐゴシック" charset="-128"/>
        </a:defRPr>
      </a:lvl2pPr>
      <a:lvl3pPr algn="ctr" defTabSz="457200" rtl="0" eaLnBrk="1" fontAlgn="base" hangingPunct="1">
        <a:spcBef>
          <a:spcPct val="0"/>
        </a:spcBef>
        <a:spcAft>
          <a:spcPct val="0"/>
        </a:spcAft>
        <a:defRPr sz="3200">
          <a:solidFill>
            <a:srgbClr val="0E5F7E"/>
          </a:solidFill>
          <a:latin typeface="Arial" charset="0"/>
          <a:ea typeface="ＭＳ Ｐゴシック" charset="-128"/>
        </a:defRPr>
      </a:lvl3pPr>
      <a:lvl4pPr algn="ctr" defTabSz="457200" rtl="0" eaLnBrk="1" fontAlgn="base" hangingPunct="1">
        <a:spcBef>
          <a:spcPct val="0"/>
        </a:spcBef>
        <a:spcAft>
          <a:spcPct val="0"/>
        </a:spcAft>
        <a:defRPr sz="3200">
          <a:solidFill>
            <a:srgbClr val="0E5F7E"/>
          </a:solidFill>
          <a:latin typeface="Arial" charset="0"/>
          <a:ea typeface="ＭＳ Ｐゴシック" charset="-128"/>
        </a:defRPr>
      </a:lvl4pPr>
      <a:lvl5pPr algn="ctr" defTabSz="457200" rtl="0" eaLnBrk="1" fontAlgn="base" hangingPunct="1">
        <a:spcBef>
          <a:spcPct val="0"/>
        </a:spcBef>
        <a:spcAft>
          <a:spcPct val="0"/>
        </a:spcAft>
        <a:defRPr sz="3200">
          <a:solidFill>
            <a:srgbClr val="0E5F7E"/>
          </a:solidFill>
          <a:latin typeface="Arial" charset="0"/>
          <a:ea typeface="ＭＳ Ｐゴシック" charset="-128"/>
        </a:defRPr>
      </a:lvl5pPr>
      <a:lvl6pPr marL="457200" algn="ctr" defTabSz="457200" rtl="0" eaLnBrk="1" fontAlgn="base" hangingPunct="1">
        <a:spcBef>
          <a:spcPct val="0"/>
        </a:spcBef>
        <a:spcAft>
          <a:spcPct val="0"/>
        </a:spcAft>
        <a:defRPr sz="3200">
          <a:solidFill>
            <a:srgbClr val="010000"/>
          </a:solidFill>
          <a:latin typeface="Arial" charset="0"/>
          <a:ea typeface="ＭＳ Ｐゴシック" charset="-128"/>
        </a:defRPr>
      </a:lvl6pPr>
      <a:lvl7pPr marL="914400" algn="ctr" defTabSz="457200" rtl="0" eaLnBrk="1" fontAlgn="base" hangingPunct="1">
        <a:spcBef>
          <a:spcPct val="0"/>
        </a:spcBef>
        <a:spcAft>
          <a:spcPct val="0"/>
        </a:spcAft>
        <a:defRPr sz="3200">
          <a:solidFill>
            <a:srgbClr val="010000"/>
          </a:solidFill>
          <a:latin typeface="Arial" charset="0"/>
          <a:ea typeface="ＭＳ Ｐゴシック" charset="-128"/>
        </a:defRPr>
      </a:lvl7pPr>
      <a:lvl8pPr marL="1371600" algn="ctr" defTabSz="457200" rtl="0" eaLnBrk="1" fontAlgn="base" hangingPunct="1">
        <a:spcBef>
          <a:spcPct val="0"/>
        </a:spcBef>
        <a:spcAft>
          <a:spcPct val="0"/>
        </a:spcAft>
        <a:defRPr sz="3200">
          <a:solidFill>
            <a:srgbClr val="010000"/>
          </a:solidFill>
          <a:latin typeface="Arial" charset="0"/>
          <a:ea typeface="ＭＳ Ｐゴシック" charset="-128"/>
        </a:defRPr>
      </a:lvl8pPr>
      <a:lvl9pPr marL="1828800" algn="ctr" defTabSz="457200" rtl="0" eaLnBrk="1" fontAlgn="base" hangingPunct="1">
        <a:spcBef>
          <a:spcPct val="0"/>
        </a:spcBef>
        <a:spcAft>
          <a:spcPct val="0"/>
        </a:spcAft>
        <a:defRPr sz="3200">
          <a:solidFill>
            <a:srgbClr val="010000"/>
          </a:solidFill>
          <a:latin typeface="Arial" charset="0"/>
          <a:ea typeface="ＭＳ Ｐゴシック" charset="-128"/>
        </a:defRPr>
      </a:lvl9pPr>
    </p:titleStyle>
    <p:bodyStyle>
      <a:lvl1pPr marL="342900" indent="-342900" algn="l" rtl="0" eaLnBrk="1" fontAlgn="t" hangingPunct="1">
        <a:spcBef>
          <a:spcPct val="30000"/>
        </a:spcBef>
        <a:spcAft>
          <a:spcPct val="30000"/>
        </a:spcAft>
        <a:buChar char="•"/>
        <a:defRPr sz="2400" kern="1200">
          <a:solidFill>
            <a:srgbClr val="666666"/>
          </a:solidFill>
          <a:latin typeface="Arial"/>
          <a:ea typeface="ＭＳ Ｐゴシック" charset="-128"/>
          <a:cs typeface="Arial"/>
        </a:defRPr>
      </a:lvl1pPr>
      <a:lvl2pPr marL="742950" indent="-285750" algn="l" rtl="0" eaLnBrk="1" fontAlgn="t" hangingPunct="1">
        <a:spcBef>
          <a:spcPct val="15000"/>
        </a:spcBef>
        <a:spcAft>
          <a:spcPct val="15000"/>
        </a:spcAft>
        <a:buFont typeface="Arial" charset="0"/>
        <a:buChar char="–"/>
        <a:defRPr sz="2400" kern="1200">
          <a:solidFill>
            <a:srgbClr val="666666"/>
          </a:solidFill>
          <a:latin typeface="Arial"/>
          <a:ea typeface="ＭＳ Ｐゴシック" charset="-128"/>
          <a:cs typeface="Arial"/>
        </a:defRPr>
      </a:lvl2pPr>
      <a:lvl3pPr marL="11430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3pPr>
      <a:lvl4pPr marL="16002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54000" y="274638"/>
            <a:ext cx="8637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22531" name="Rectangle 3"/>
          <p:cNvSpPr>
            <a:spLocks noGrp="1" noChangeArrowheads="1"/>
          </p:cNvSpPr>
          <p:nvPr>
            <p:ph type="body" idx="1"/>
          </p:nvPr>
        </p:nvSpPr>
        <p:spPr bwMode="auto">
          <a:xfrm>
            <a:off x="254000" y="1600200"/>
            <a:ext cx="8637588"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3200">
          <a:solidFill>
            <a:srgbClr val="0E5F7E"/>
          </a:solidFill>
          <a:latin typeface="+mj-lt"/>
          <a:ea typeface="+mj-ea"/>
          <a:cs typeface="+mj-cs"/>
        </a:defRPr>
      </a:lvl1pPr>
      <a:lvl2pPr algn="ctr" rtl="0" eaLnBrk="1" fontAlgn="base" hangingPunct="1">
        <a:spcBef>
          <a:spcPct val="0"/>
        </a:spcBef>
        <a:spcAft>
          <a:spcPct val="0"/>
        </a:spcAft>
        <a:defRPr sz="3200">
          <a:solidFill>
            <a:srgbClr val="0E5F7E"/>
          </a:solidFill>
          <a:latin typeface="Arial" charset="0"/>
        </a:defRPr>
      </a:lvl2pPr>
      <a:lvl3pPr algn="ctr" rtl="0" eaLnBrk="1" fontAlgn="base" hangingPunct="1">
        <a:spcBef>
          <a:spcPct val="0"/>
        </a:spcBef>
        <a:spcAft>
          <a:spcPct val="0"/>
        </a:spcAft>
        <a:defRPr sz="3200">
          <a:solidFill>
            <a:srgbClr val="0E5F7E"/>
          </a:solidFill>
          <a:latin typeface="Arial" charset="0"/>
        </a:defRPr>
      </a:lvl3pPr>
      <a:lvl4pPr algn="ctr" rtl="0" eaLnBrk="1" fontAlgn="base" hangingPunct="1">
        <a:spcBef>
          <a:spcPct val="0"/>
        </a:spcBef>
        <a:spcAft>
          <a:spcPct val="0"/>
        </a:spcAft>
        <a:defRPr sz="3200">
          <a:solidFill>
            <a:srgbClr val="0E5F7E"/>
          </a:solidFill>
          <a:latin typeface="Arial" charset="0"/>
        </a:defRPr>
      </a:lvl4pPr>
      <a:lvl5pPr algn="ctr" rtl="0" eaLnBrk="1" fontAlgn="base" hangingPunct="1">
        <a:spcBef>
          <a:spcPct val="0"/>
        </a:spcBef>
        <a:spcAft>
          <a:spcPct val="0"/>
        </a:spcAft>
        <a:defRPr sz="3200">
          <a:solidFill>
            <a:srgbClr val="0E5F7E"/>
          </a:solidFill>
          <a:latin typeface="Arial" charset="0"/>
        </a:defRPr>
      </a:lvl5pPr>
      <a:lvl6pPr marL="457200" algn="ctr" rtl="0" eaLnBrk="1" fontAlgn="base" hangingPunct="1">
        <a:spcBef>
          <a:spcPct val="0"/>
        </a:spcBef>
        <a:spcAft>
          <a:spcPct val="0"/>
        </a:spcAft>
        <a:defRPr sz="3200">
          <a:solidFill>
            <a:srgbClr val="0E5F7E"/>
          </a:solidFill>
          <a:latin typeface="Arial" charset="0"/>
        </a:defRPr>
      </a:lvl6pPr>
      <a:lvl7pPr marL="914400" algn="ctr" rtl="0" eaLnBrk="1" fontAlgn="base" hangingPunct="1">
        <a:spcBef>
          <a:spcPct val="0"/>
        </a:spcBef>
        <a:spcAft>
          <a:spcPct val="0"/>
        </a:spcAft>
        <a:defRPr sz="3200">
          <a:solidFill>
            <a:srgbClr val="0E5F7E"/>
          </a:solidFill>
          <a:latin typeface="Arial" charset="0"/>
        </a:defRPr>
      </a:lvl7pPr>
      <a:lvl8pPr marL="1371600" algn="ctr" rtl="0" eaLnBrk="1" fontAlgn="base" hangingPunct="1">
        <a:spcBef>
          <a:spcPct val="0"/>
        </a:spcBef>
        <a:spcAft>
          <a:spcPct val="0"/>
        </a:spcAft>
        <a:defRPr sz="3200">
          <a:solidFill>
            <a:srgbClr val="0E5F7E"/>
          </a:solidFill>
          <a:latin typeface="Arial" charset="0"/>
        </a:defRPr>
      </a:lvl8pPr>
      <a:lvl9pPr marL="1828800" algn="ctr" rtl="0" eaLnBrk="1" fontAlgn="base" hangingPunct="1">
        <a:spcBef>
          <a:spcPct val="0"/>
        </a:spcBef>
        <a:spcAft>
          <a:spcPct val="0"/>
        </a:spcAft>
        <a:defRPr sz="3200">
          <a:solidFill>
            <a:srgbClr val="0E5F7E"/>
          </a:solidFill>
          <a:latin typeface="Arial" charset="0"/>
        </a:defRPr>
      </a:lvl9pPr>
    </p:titleStyle>
    <p:bodyStyle>
      <a:lvl1pPr marL="342900" indent="-342900" algn="l" rtl="0" eaLnBrk="1" fontAlgn="base" hangingPunct="1">
        <a:spcBef>
          <a:spcPct val="20000"/>
        </a:spcBef>
        <a:spcAft>
          <a:spcPct val="0"/>
        </a:spcAft>
        <a:defRPr sz="2400">
          <a:solidFill>
            <a:srgbClr val="666666"/>
          </a:solidFill>
          <a:latin typeface="+mn-lt"/>
          <a:ea typeface="+mn-ea"/>
          <a:cs typeface="+mn-cs"/>
        </a:defRPr>
      </a:lvl1pPr>
      <a:lvl2pPr marL="742950" indent="-285750" algn="l" rtl="0" eaLnBrk="1" fontAlgn="base" hangingPunct="1">
        <a:spcBef>
          <a:spcPct val="20000"/>
        </a:spcBef>
        <a:spcAft>
          <a:spcPct val="0"/>
        </a:spcAft>
        <a:buFont typeface="Symbol" pitchFamily="18" charset="2"/>
        <a:buChar char="·"/>
        <a:defRPr sz="2400">
          <a:solidFill>
            <a:srgbClr val="666666"/>
          </a:solidFill>
          <a:latin typeface="+mn-lt"/>
        </a:defRPr>
      </a:lvl2pPr>
      <a:lvl3pPr marL="1143000" indent="-228600" algn="l" rtl="0" eaLnBrk="1" fontAlgn="base" hangingPunct="1">
        <a:spcBef>
          <a:spcPct val="20000"/>
        </a:spcBef>
        <a:spcAft>
          <a:spcPct val="0"/>
        </a:spcAft>
        <a:buFont typeface="Arial" charset="0"/>
        <a:buChar char="–"/>
        <a:defRPr sz="2400">
          <a:solidFill>
            <a:srgbClr val="666666"/>
          </a:solidFill>
          <a:latin typeface="+mn-lt"/>
        </a:defRPr>
      </a:lvl3pPr>
      <a:lvl4pPr marL="1600200" indent="-228600" algn="l" rtl="0" eaLnBrk="1" fontAlgn="base" hangingPunct="1">
        <a:spcBef>
          <a:spcPct val="20000"/>
        </a:spcBef>
        <a:spcAft>
          <a:spcPct val="0"/>
        </a:spcAft>
        <a:buFont typeface="Arial" charset="0"/>
        <a:buChar char="–"/>
        <a:defRPr sz="2400">
          <a:solidFill>
            <a:srgbClr val="666666"/>
          </a:solidFill>
          <a:latin typeface="+mn-lt"/>
        </a:defRPr>
      </a:lvl4pPr>
      <a:lvl5pPr marL="2057400" indent="-228600" algn="l" rtl="0" eaLnBrk="1" fontAlgn="base" hangingPunct="1">
        <a:spcBef>
          <a:spcPct val="20000"/>
        </a:spcBef>
        <a:spcAft>
          <a:spcPct val="0"/>
        </a:spcAft>
        <a:buFont typeface="Arial" charset="0"/>
        <a:buChar char="–"/>
        <a:defRPr sz="2400">
          <a:solidFill>
            <a:srgbClr val="666666"/>
          </a:solidFill>
          <a:latin typeface="+mn-lt"/>
        </a:defRPr>
      </a:lvl5pPr>
      <a:lvl6pPr marL="2514600" indent="-228600" algn="l" rtl="0" eaLnBrk="1" fontAlgn="base" hangingPunct="1">
        <a:spcBef>
          <a:spcPct val="20000"/>
        </a:spcBef>
        <a:spcAft>
          <a:spcPct val="0"/>
        </a:spcAft>
        <a:buFont typeface="Arial" charset="0"/>
        <a:buChar char="–"/>
        <a:defRPr sz="2400">
          <a:solidFill>
            <a:srgbClr val="666666"/>
          </a:solidFill>
          <a:latin typeface="+mn-lt"/>
        </a:defRPr>
      </a:lvl6pPr>
      <a:lvl7pPr marL="2971800" indent="-228600" algn="l" rtl="0" eaLnBrk="1" fontAlgn="base" hangingPunct="1">
        <a:spcBef>
          <a:spcPct val="20000"/>
        </a:spcBef>
        <a:spcAft>
          <a:spcPct val="0"/>
        </a:spcAft>
        <a:buFont typeface="Arial" charset="0"/>
        <a:buChar char="–"/>
        <a:defRPr sz="2400">
          <a:solidFill>
            <a:srgbClr val="666666"/>
          </a:solidFill>
          <a:latin typeface="+mn-lt"/>
        </a:defRPr>
      </a:lvl7pPr>
      <a:lvl8pPr marL="3429000" indent="-228600" algn="l" rtl="0" eaLnBrk="1" fontAlgn="base" hangingPunct="1">
        <a:spcBef>
          <a:spcPct val="20000"/>
        </a:spcBef>
        <a:spcAft>
          <a:spcPct val="0"/>
        </a:spcAft>
        <a:buFont typeface="Arial" charset="0"/>
        <a:buChar char="–"/>
        <a:defRPr sz="2400">
          <a:solidFill>
            <a:srgbClr val="666666"/>
          </a:solidFill>
          <a:latin typeface="+mn-lt"/>
        </a:defRPr>
      </a:lvl8pPr>
      <a:lvl9pPr marL="3886200" indent="-228600" algn="l" rtl="0" eaLnBrk="1" fontAlgn="base" hangingPunct="1">
        <a:spcBef>
          <a:spcPct val="20000"/>
        </a:spcBef>
        <a:spcAft>
          <a:spcPct val="0"/>
        </a:spcAft>
        <a:buFont typeface="Arial" charset="0"/>
        <a:buChar char="–"/>
        <a:defRPr sz="24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Bureau of Meteorology Update</a:t>
            </a:r>
            <a:endParaRPr lang="en-AU" dirty="0"/>
          </a:p>
        </p:txBody>
      </p:sp>
      <p:sp>
        <p:nvSpPr>
          <p:cNvPr id="3" name="Subtitle 2"/>
          <p:cNvSpPr>
            <a:spLocks noGrp="1"/>
          </p:cNvSpPr>
          <p:nvPr>
            <p:ph type="subTitle" idx="1"/>
          </p:nvPr>
        </p:nvSpPr>
        <p:spPr/>
        <p:txBody>
          <a:bodyPr/>
          <a:lstStyle/>
          <a:p>
            <a:r>
              <a:rPr lang="en-AU" dirty="0" smtClean="0"/>
              <a:t>GODEX-NWP 2017</a:t>
            </a:r>
            <a:endParaRPr lang="en-AU" dirty="0"/>
          </a:p>
        </p:txBody>
      </p:sp>
    </p:spTree>
    <p:extLst>
      <p:ext uri="{BB962C8B-B14F-4D97-AF65-F5344CB8AC3E}">
        <p14:creationId xmlns:p14="http://schemas.microsoft.com/office/powerpoint/2010/main" val="2294416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GISC Melbourne Portal</a:t>
            </a:r>
            <a:endParaRPr lang="en-AU" dirty="0"/>
          </a:p>
        </p:txBody>
      </p:sp>
      <p:sp>
        <p:nvSpPr>
          <p:cNvPr id="8" name="Content Placeholder 7"/>
          <p:cNvSpPr>
            <a:spLocks noGrp="1"/>
          </p:cNvSpPr>
          <p:nvPr>
            <p:ph idx="1"/>
          </p:nvPr>
        </p:nvSpPr>
        <p:spPr>
          <a:xfrm>
            <a:off x="251520" y="1916832"/>
            <a:ext cx="8637588" cy="4679950"/>
          </a:xfrm>
        </p:spPr>
        <p:txBody>
          <a:bodyPr/>
          <a:lstStyle/>
          <a:p>
            <a:r>
              <a:rPr lang="en-AU" sz="1600" dirty="0" smtClean="0">
                <a:solidFill>
                  <a:schemeClr val="bg2">
                    <a:lumMod val="50000"/>
                  </a:schemeClr>
                </a:solidFill>
              </a:rPr>
              <a:t>Status</a:t>
            </a:r>
            <a:endParaRPr lang="en-AU" sz="1400" dirty="0" smtClean="0">
              <a:solidFill>
                <a:schemeClr val="bg2">
                  <a:lumMod val="50000"/>
                </a:schemeClr>
              </a:solidFill>
            </a:endParaRPr>
          </a:p>
          <a:p>
            <a:r>
              <a:rPr lang="en-AU" sz="1400" dirty="0" smtClean="0"/>
              <a:t>April </a:t>
            </a:r>
            <a:r>
              <a:rPr lang="en-AU" sz="1400" dirty="0"/>
              <a:t>2013: GISC Melbourne go live</a:t>
            </a:r>
          </a:p>
          <a:p>
            <a:r>
              <a:rPr lang="en-AU" sz="1400" dirty="0"/>
              <a:t>May 2013: RA V workshop covering WIS and TDCF hosed in Melbourne.</a:t>
            </a:r>
          </a:p>
          <a:p>
            <a:r>
              <a:rPr lang="en-AU" sz="1400" dirty="0"/>
              <a:t>Nov 2013 – Aug 2014: RA V in-country visits assisting migration to use of WIS and TCDF.</a:t>
            </a:r>
          </a:p>
          <a:p>
            <a:r>
              <a:rPr lang="en-AU" sz="1400" dirty="0"/>
              <a:t>Feb 2015: Participated in WIS Monitoring Pilot Project</a:t>
            </a:r>
          </a:p>
          <a:p>
            <a:r>
              <a:rPr lang="en-AU" sz="1400" dirty="0"/>
              <a:t>Apr 2015: Made available solar flare forecast: first publication of non-GTS data using WIS.</a:t>
            </a:r>
          </a:p>
          <a:p>
            <a:r>
              <a:rPr lang="en-AU" sz="1400" dirty="0"/>
              <a:t>May 2015: </a:t>
            </a:r>
            <a:r>
              <a:rPr lang="en-AU" sz="1400" dirty="0" smtClean="0"/>
              <a:t>DCPC </a:t>
            </a:r>
            <a:r>
              <a:rPr lang="en-AU" sz="1400" dirty="0"/>
              <a:t>internal pilot – delivery of ACCESS model data.</a:t>
            </a:r>
          </a:p>
          <a:p>
            <a:r>
              <a:rPr lang="en-AU" sz="1400" dirty="0"/>
              <a:t>Aug 2015: </a:t>
            </a:r>
            <a:r>
              <a:rPr lang="en-AU" sz="1400" dirty="0" smtClean="0"/>
              <a:t>DCPC </a:t>
            </a:r>
            <a:r>
              <a:rPr lang="en-AU" sz="1400" dirty="0"/>
              <a:t>external pilot with Fiji</a:t>
            </a:r>
          </a:p>
          <a:p>
            <a:r>
              <a:rPr lang="en-AU" sz="1800" dirty="0" smtClean="0">
                <a:solidFill>
                  <a:schemeClr val="bg2">
                    <a:lumMod val="50000"/>
                  </a:schemeClr>
                </a:solidFill>
              </a:rPr>
              <a:t>Training </a:t>
            </a:r>
          </a:p>
          <a:p>
            <a:pPr>
              <a:buFont typeface="Arial" panose="020B0604020202020204" pitchFamily="34" charset="0"/>
              <a:buChar char="•"/>
            </a:pPr>
            <a:r>
              <a:rPr lang="en-AU" sz="1400" dirty="0" smtClean="0"/>
              <a:t>On-site </a:t>
            </a:r>
            <a:r>
              <a:rPr lang="en-AU" sz="1400" dirty="0"/>
              <a:t>visits </a:t>
            </a:r>
            <a:r>
              <a:rPr lang="en-AU" sz="1400" dirty="0" smtClean="0"/>
              <a:t>for </a:t>
            </a:r>
            <a:r>
              <a:rPr lang="en-AU" sz="1400" dirty="0"/>
              <a:t>the implementation of WIS/TDCF in RA-V in SW </a:t>
            </a:r>
            <a:r>
              <a:rPr lang="en-AU" sz="1400" dirty="0" smtClean="0"/>
              <a:t>Pacific</a:t>
            </a:r>
          </a:p>
          <a:p>
            <a:pPr>
              <a:buFont typeface="Arial" panose="020B0604020202020204" pitchFamily="34" charset="0"/>
              <a:buChar char="•"/>
            </a:pPr>
            <a:r>
              <a:rPr lang="en-AU" sz="1400" dirty="0"/>
              <a:t>10 </a:t>
            </a:r>
            <a:r>
              <a:rPr lang="en-AU" sz="1400" dirty="0" smtClean="0"/>
              <a:t>countries </a:t>
            </a:r>
            <a:r>
              <a:rPr lang="en-AU" sz="1400" dirty="0"/>
              <a:t>from Nov. 2013 to Aug </a:t>
            </a:r>
            <a:r>
              <a:rPr lang="en-AU" sz="1400" dirty="0" smtClean="0"/>
              <a:t>2014 </a:t>
            </a:r>
          </a:p>
          <a:p>
            <a:pPr marL="0" indent="0"/>
            <a:r>
              <a:rPr lang="en-AU" sz="1600" dirty="0" smtClean="0">
                <a:solidFill>
                  <a:schemeClr val="bg2">
                    <a:lumMod val="50000"/>
                  </a:schemeClr>
                </a:solidFill>
              </a:rPr>
              <a:t>Development </a:t>
            </a:r>
          </a:p>
          <a:p>
            <a:pPr marL="285750" indent="-285750">
              <a:buFont typeface="Arial" panose="020B0604020202020204" pitchFamily="34" charset="0"/>
              <a:buChar char="•"/>
            </a:pPr>
            <a:r>
              <a:rPr lang="en-US" sz="1400" dirty="0" smtClean="0">
                <a:solidFill>
                  <a:schemeClr val="tx1"/>
                </a:solidFill>
              </a:rPr>
              <a:t>Started </a:t>
            </a:r>
            <a:r>
              <a:rPr lang="en-US" sz="1400" dirty="0">
                <a:solidFill>
                  <a:schemeClr val="tx1"/>
                </a:solidFill>
              </a:rPr>
              <a:t>development of </a:t>
            </a:r>
            <a:r>
              <a:rPr lang="en-US" sz="1400" dirty="0" smtClean="0">
                <a:solidFill>
                  <a:schemeClr val="tx1"/>
                </a:solidFill>
              </a:rPr>
              <a:t>www DCPC </a:t>
            </a:r>
            <a:r>
              <a:rPr lang="en-US" sz="1400" dirty="0">
                <a:solidFill>
                  <a:schemeClr val="tx1"/>
                </a:solidFill>
              </a:rPr>
              <a:t>for subscription to and delivery of NWP model data via WIS</a:t>
            </a:r>
            <a:endParaRPr lang="en-AU" sz="1400" dirty="0" smtClean="0">
              <a:solidFill>
                <a:schemeClr val="tx1"/>
              </a:solidFill>
            </a:endParaRPr>
          </a:p>
        </p:txBody>
      </p:sp>
    </p:spTree>
    <p:extLst>
      <p:ext uri="{BB962C8B-B14F-4D97-AF65-F5344CB8AC3E}">
        <p14:creationId xmlns:p14="http://schemas.microsoft.com/office/powerpoint/2010/main" val="2156839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GISC Melbourne Portal</a:t>
            </a:r>
            <a:endParaRPr lang="en-AU" dirty="0"/>
          </a:p>
        </p:txBody>
      </p:sp>
      <p:pic>
        <p:nvPicPr>
          <p:cNvPr id="4" name="table"/>
          <p:cNvPicPr>
            <a:picLocks noGrp="1" noChangeAspect="1"/>
          </p:cNvPicPr>
          <p:nvPr>
            <p:ph idx="1"/>
          </p:nvPr>
        </p:nvPicPr>
        <p:blipFill>
          <a:blip r:embed="rId3"/>
          <a:stretch>
            <a:fillRect/>
          </a:stretch>
        </p:blipFill>
        <p:spPr>
          <a:xfrm>
            <a:off x="254480" y="1988840"/>
            <a:ext cx="6837800" cy="2742846"/>
          </a:xfrm>
          <a:prstGeom prst="rect">
            <a:avLst/>
          </a:prstGeom>
        </p:spPr>
      </p:pic>
      <p:sp>
        <p:nvSpPr>
          <p:cNvPr id="5" name="TextBox 4"/>
          <p:cNvSpPr txBox="1"/>
          <p:nvPr/>
        </p:nvSpPr>
        <p:spPr>
          <a:xfrm>
            <a:off x="7164289" y="2060848"/>
            <a:ext cx="1800200" cy="892552"/>
          </a:xfrm>
          <a:prstGeom prst="rect">
            <a:avLst/>
          </a:prstGeom>
          <a:noFill/>
        </p:spPr>
        <p:txBody>
          <a:bodyPr wrap="square" rtlCol="0">
            <a:spAutoFit/>
          </a:bodyPr>
          <a:lstStyle>
            <a:defPPr>
              <a:defRPr lang="en-AU"/>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AU" sz="1600" i="1" dirty="0" smtClean="0"/>
              <a:t>* </a:t>
            </a:r>
            <a:r>
              <a:rPr lang="en-AU" sz="1200" i="1" dirty="0" smtClean="0"/>
              <a:t>Sampled at 00:00 14</a:t>
            </a:r>
            <a:r>
              <a:rPr lang="en-AU" sz="1200" i="1" baseline="30000" dirty="0" smtClean="0"/>
              <a:t>th</a:t>
            </a:r>
            <a:r>
              <a:rPr lang="en-AU" sz="1200" i="1" dirty="0" smtClean="0"/>
              <a:t> April 2015 UTC</a:t>
            </a:r>
          </a:p>
          <a:p>
            <a:pPr marL="285750" indent="-285750">
              <a:buFont typeface="Arial" charset="0"/>
              <a:buChar char="•"/>
            </a:pPr>
            <a:endParaRPr lang="en-AU" sz="1200" i="1" dirty="0" smtClean="0"/>
          </a:p>
          <a:p>
            <a:r>
              <a:rPr lang="en-AU" sz="1200" baseline="30000" dirty="0"/>
              <a:t>†</a:t>
            </a:r>
            <a:r>
              <a:rPr lang="en-AU" sz="1200" i="1" dirty="0" smtClean="0"/>
              <a:t> April 2016</a:t>
            </a:r>
          </a:p>
        </p:txBody>
      </p:sp>
      <p:sp>
        <p:nvSpPr>
          <p:cNvPr id="6" name="Rectangle 5"/>
          <p:cNvSpPr/>
          <p:nvPr/>
        </p:nvSpPr>
        <p:spPr>
          <a:xfrm>
            <a:off x="251520" y="5762917"/>
            <a:ext cx="5040560" cy="830997"/>
          </a:xfrm>
          <a:prstGeom prst="rect">
            <a:avLst/>
          </a:prstGeom>
        </p:spPr>
        <p:txBody>
          <a:bodyPr wrap="square">
            <a:spAutoFit/>
          </a:bodyPr>
          <a:lstStyle/>
          <a:p>
            <a:r>
              <a:rPr lang="en-US" sz="1600" dirty="0">
                <a:solidFill>
                  <a:schemeClr val="accent1">
                    <a:lumMod val="75000"/>
                  </a:schemeClr>
                </a:solidFill>
              </a:rPr>
              <a:t>Joint meeting of the CBS Expert Team on WIS </a:t>
            </a:r>
            <a:r>
              <a:rPr lang="en-US" sz="1600" dirty="0" err="1">
                <a:solidFill>
                  <a:schemeClr val="accent1">
                    <a:lumMod val="75000"/>
                  </a:schemeClr>
                </a:solidFill>
              </a:rPr>
              <a:t>Centres</a:t>
            </a:r>
            <a:r>
              <a:rPr lang="en-US" sz="1600" dirty="0">
                <a:solidFill>
                  <a:schemeClr val="accent1">
                    <a:lumMod val="75000"/>
                  </a:schemeClr>
                </a:solidFill>
              </a:rPr>
              <a:t> and Task Team on GISCs (</a:t>
            </a:r>
            <a:r>
              <a:rPr lang="en-GB" sz="1600" dirty="0">
                <a:solidFill>
                  <a:schemeClr val="accent1">
                    <a:lumMod val="75000"/>
                  </a:schemeClr>
                </a:solidFill>
              </a:rPr>
              <a:t>Melbourne, Australia. 18-22 April 2016)</a:t>
            </a:r>
            <a:endParaRPr lang="en-AU" sz="1600" dirty="0">
              <a:solidFill>
                <a:schemeClr val="accent1">
                  <a:lumMod val="75000"/>
                </a:schemeClr>
              </a:solidFill>
            </a:endParaRP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292080" y="4869160"/>
            <a:ext cx="3619872" cy="1787515"/>
          </a:xfrm>
          <a:prstGeom prst="rect">
            <a:avLst/>
          </a:prstGeom>
        </p:spPr>
      </p:pic>
    </p:spTree>
    <p:extLst>
      <p:ext uri="{BB962C8B-B14F-4D97-AF65-F5344CB8AC3E}">
        <p14:creationId xmlns:p14="http://schemas.microsoft.com/office/powerpoint/2010/main" val="13718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026" name="Picture 2" descr="C:\Users\aba\AppData\Local\Microsoft\Windows\Temporary Internet Files\Content.Outlook\1HNKBPNX\IMG_43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5-Point Star 3"/>
          <p:cNvSpPr/>
          <p:nvPr/>
        </p:nvSpPr>
        <p:spPr>
          <a:xfrm>
            <a:off x="107504" y="-99392"/>
            <a:ext cx="2520280" cy="223224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p:cNvSpPr txBox="1"/>
          <p:nvPr/>
        </p:nvSpPr>
        <p:spPr>
          <a:xfrm>
            <a:off x="406252" y="692696"/>
            <a:ext cx="1921344" cy="523220"/>
          </a:xfrm>
          <a:prstGeom prst="rect">
            <a:avLst/>
          </a:prstGeom>
          <a:noFill/>
        </p:spPr>
        <p:txBody>
          <a:bodyPr wrap="square" rtlCol="0">
            <a:spAutoFit/>
          </a:bodyPr>
          <a:lstStyle/>
          <a:p>
            <a:pPr algn="ctr"/>
            <a:r>
              <a:rPr lang="en-AU" sz="2800" b="1" dirty="0" smtClean="0">
                <a:solidFill>
                  <a:schemeClr val="bg1"/>
                </a:solidFill>
              </a:rPr>
              <a:t>Thankyou</a:t>
            </a:r>
            <a:endParaRPr lang="en-AU" sz="2800" b="1" dirty="0">
              <a:solidFill>
                <a:schemeClr val="bg1"/>
              </a:solidFill>
            </a:endParaRPr>
          </a:p>
        </p:txBody>
      </p:sp>
    </p:spTree>
    <p:extLst>
      <p:ext uri="{BB962C8B-B14F-4D97-AF65-F5344CB8AC3E}">
        <p14:creationId xmlns:p14="http://schemas.microsoft.com/office/powerpoint/2010/main" val="857856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Asia Pacific Action Items</a:t>
            </a:r>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3381641587"/>
              </p:ext>
            </p:extLst>
          </p:nvPr>
        </p:nvGraphicFramePr>
        <p:xfrm>
          <a:off x="251520" y="1484784"/>
          <a:ext cx="8568952" cy="4988425"/>
        </p:xfrm>
        <a:graphic>
          <a:graphicData uri="http://schemas.openxmlformats.org/drawingml/2006/table">
            <a:tbl>
              <a:tblPr firstRow="1" firstCol="1" bandRow="1">
                <a:tableStyleId>{5C22544A-7EE6-4342-B048-85BDC9FD1C3A}</a:tableStyleId>
              </a:tblPr>
              <a:tblGrid>
                <a:gridCol w="504057"/>
                <a:gridCol w="4079672"/>
                <a:gridCol w="672856"/>
                <a:gridCol w="3312367"/>
              </a:tblGrid>
              <a:tr h="202821">
                <a:tc>
                  <a:txBody>
                    <a:bodyPr/>
                    <a:lstStyle/>
                    <a:p>
                      <a:pPr algn="l">
                        <a:lnSpc>
                          <a:spcPct val="115000"/>
                        </a:lnSpc>
                        <a:spcAft>
                          <a:spcPts val="0"/>
                        </a:spcAft>
                      </a:pPr>
                      <a:r>
                        <a:rPr lang="en-AU" sz="900" dirty="0">
                          <a:effectLst/>
                        </a:rPr>
                        <a:t>Agency</a:t>
                      </a:r>
                      <a:endParaRPr lang="en-AU" sz="9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Action Item</a:t>
                      </a:r>
                      <a:endParaRPr lang="en-AU" sz="9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Meeting date</a:t>
                      </a:r>
                      <a:endParaRPr lang="en-AU" sz="9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Status</a:t>
                      </a:r>
                      <a:endParaRPr lang="en-AU" sz="900" dirty="0">
                        <a:effectLst/>
                        <a:latin typeface="Calibri"/>
                        <a:ea typeface="Calibri"/>
                        <a:cs typeface="Times New Roman"/>
                      </a:endParaRPr>
                    </a:p>
                  </a:txBody>
                  <a:tcPr marL="34358" marR="34358" marT="0" marB="0"/>
                </a:tc>
              </a:tr>
              <a:tr h="368766">
                <a:tc>
                  <a:txBody>
                    <a:bodyPr/>
                    <a:lstStyle/>
                    <a:p>
                      <a:pPr algn="l">
                        <a:lnSpc>
                          <a:spcPct val="115000"/>
                        </a:lnSpc>
                        <a:spcAft>
                          <a:spcPts val="0"/>
                        </a:spcAft>
                      </a:pPr>
                      <a:r>
                        <a:rPr lang="en-AU" sz="800" dirty="0">
                          <a:effectLst/>
                        </a:rPr>
                        <a:t>CMA</a:t>
                      </a:r>
                      <a:endParaRPr lang="en-AU" sz="8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CMA to investigate availability of GNOS radio-occultation data on the GTS (bending angles and refractivity) and similarly from KOMSAT-5 by KMA.</a:t>
                      </a:r>
                      <a:endParaRPr lang="en-AU" sz="9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October 2015</a:t>
                      </a:r>
                      <a:endParaRPr lang="en-AU" sz="9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 </a:t>
                      </a:r>
                      <a:endParaRPr lang="en-AU" sz="900" dirty="0">
                        <a:effectLst/>
                        <a:latin typeface="Calibri"/>
                        <a:ea typeface="Calibri"/>
                        <a:cs typeface="Times New Roman"/>
                      </a:endParaRPr>
                    </a:p>
                  </a:txBody>
                  <a:tcPr marL="34358" marR="34358" marT="0" marB="0"/>
                </a:tc>
              </a:tr>
              <a:tr h="184383">
                <a:tc>
                  <a:txBody>
                    <a:bodyPr/>
                    <a:lstStyle/>
                    <a:p>
                      <a:pPr algn="l">
                        <a:lnSpc>
                          <a:spcPct val="115000"/>
                        </a:lnSpc>
                        <a:spcAft>
                          <a:spcPts val="0"/>
                        </a:spcAft>
                      </a:pPr>
                      <a:r>
                        <a:rPr lang="en-AU" sz="800">
                          <a:effectLst/>
                        </a:rPr>
                        <a:t>CMA</a:t>
                      </a:r>
                      <a:endParaRPr lang="en-AU" sz="80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CMA to investigate timeliness of FY-3 global dataset</a:t>
                      </a:r>
                      <a:endParaRPr lang="en-AU" sz="9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a:effectLst/>
                        </a:rPr>
                        <a:t>October 2015</a:t>
                      </a:r>
                      <a:endParaRPr lang="en-AU" sz="90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 </a:t>
                      </a:r>
                      <a:endParaRPr lang="en-AU" sz="900" dirty="0">
                        <a:effectLst/>
                        <a:latin typeface="Calibri"/>
                        <a:ea typeface="Calibri"/>
                        <a:cs typeface="Times New Roman"/>
                      </a:endParaRPr>
                    </a:p>
                  </a:txBody>
                  <a:tcPr marL="34358" marR="34358" marT="0" marB="0"/>
                </a:tc>
              </a:tr>
              <a:tr h="405643">
                <a:tc>
                  <a:txBody>
                    <a:bodyPr/>
                    <a:lstStyle/>
                    <a:p>
                      <a:pPr algn="l">
                        <a:lnSpc>
                          <a:spcPct val="115000"/>
                        </a:lnSpc>
                        <a:spcAft>
                          <a:spcPts val="0"/>
                        </a:spcAft>
                      </a:pPr>
                      <a:r>
                        <a:rPr lang="en-AU" sz="800">
                          <a:effectLst/>
                        </a:rPr>
                        <a:t>CMA</a:t>
                      </a:r>
                      <a:endParaRPr lang="en-AU" sz="80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1.2.1 Fengyun-3 Sounding Mission – New action: investigate the generation of BUFR and the dissemination of these data via the GTS and </a:t>
                      </a:r>
                      <a:r>
                        <a:rPr lang="en-AU" sz="900" dirty="0" err="1">
                          <a:effectLst/>
                        </a:rPr>
                        <a:t>CMACast</a:t>
                      </a:r>
                      <a:r>
                        <a:rPr lang="en-AU" sz="900" dirty="0">
                          <a:effectLst/>
                        </a:rPr>
                        <a:t>.</a:t>
                      </a:r>
                      <a:endParaRPr lang="en-AU" sz="9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a:effectLst/>
                        </a:rPr>
                        <a:t>May 2014</a:t>
                      </a:r>
                      <a:endParaRPr lang="en-AU" sz="90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 </a:t>
                      </a:r>
                      <a:endParaRPr lang="en-AU" sz="900" dirty="0">
                        <a:effectLst/>
                        <a:latin typeface="Calibri"/>
                        <a:ea typeface="Calibri"/>
                        <a:cs typeface="Times New Roman"/>
                      </a:endParaRPr>
                    </a:p>
                  </a:txBody>
                  <a:tcPr marL="34358" marR="34358" marT="0" marB="0"/>
                </a:tc>
              </a:tr>
              <a:tr h="709874">
                <a:tc>
                  <a:txBody>
                    <a:bodyPr/>
                    <a:lstStyle/>
                    <a:p>
                      <a:pPr algn="l">
                        <a:lnSpc>
                          <a:spcPct val="115000"/>
                        </a:lnSpc>
                        <a:spcAft>
                          <a:spcPts val="0"/>
                        </a:spcAft>
                      </a:pPr>
                      <a:r>
                        <a:rPr lang="en-AU" sz="800">
                          <a:effectLst/>
                        </a:rPr>
                        <a:t>CMA</a:t>
                      </a:r>
                      <a:endParaRPr lang="en-AU" sz="80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1.2.1 Fengyun-3 Sounding Mission – New action: CMA to work with EUMETSAT to come up with a proposal to add the encoding sequence for the sounding products from Fengyun-3 to the WMO Manual on Codes.    ACTION: CMA and EUMETSAT</a:t>
                      </a:r>
                      <a:endParaRPr lang="en-AU" sz="9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a:effectLst/>
                        </a:rPr>
                        <a:t>May 2014</a:t>
                      </a:r>
                      <a:endParaRPr lang="en-AU" sz="90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 </a:t>
                      </a:r>
                      <a:endParaRPr lang="en-AU" sz="900" dirty="0">
                        <a:effectLst/>
                        <a:latin typeface="Calibri"/>
                        <a:ea typeface="Calibri"/>
                        <a:cs typeface="Times New Roman"/>
                      </a:endParaRPr>
                    </a:p>
                  </a:txBody>
                  <a:tcPr marL="34358" marR="34358" marT="0" marB="0"/>
                </a:tc>
              </a:tr>
              <a:tr h="405643">
                <a:tc>
                  <a:txBody>
                    <a:bodyPr/>
                    <a:lstStyle/>
                    <a:p>
                      <a:pPr algn="l">
                        <a:lnSpc>
                          <a:spcPct val="115000"/>
                        </a:lnSpc>
                        <a:spcAft>
                          <a:spcPts val="0"/>
                        </a:spcAft>
                      </a:pPr>
                      <a:r>
                        <a:rPr lang="en-AU" sz="800">
                          <a:effectLst/>
                        </a:rPr>
                        <a:t>CMA</a:t>
                      </a:r>
                      <a:endParaRPr lang="en-AU" sz="80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3.1. Wind Profiler Data – New action: investigate the distribution of wind profiler data on the GTS. See Action 2011-11-10</a:t>
                      </a:r>
                      <a:endParaRPr lang="en-AU" sz="9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a:effectLst/>
                        </a:rPr>
                        <a:t>May 2014</a:t>
                      </a:r>
                      <a:endParaRPr lang="en-AU" sz="90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 </a:t>
                      </a:r>
                      <a:endParaRPr lang="en-AU" sz="900" dirty="0">
                        <a:effectLst/>
                        <a:latin typeface="Calibri"/>
                        <a:ea typeface="Calibri"/>
                        <a:cs typeface="Times New Roman"/>
                      </a:endParaRPr>
                    </a:p>
                  </a:txBody>
                  <a:tcPr marL="34358" marR="34358" marT="0" marB="0"/>
                </a:tc>
              </a:tr>
              <a:tr h="507053">
                <a:tc>
                  <a:txBody>
                    <a:bodyPr/>
                    <a:lstStyle/>
                    <a:p>
                      <a:pPr algn="l">
                        <a:lnSpc>
                          <a:spcPct val="115000"/>
                        </a:lnSpc>
                        <a:spcAft>
                          <a:spcPts val="0"/>
                        </a:spcAft>
                      </a:pPr>
                      <a:r>
                        <a:rPr lang="en-AU" sz="800">
                          <a:effectLst/>
                        </a:rPr>
                        <a:t>BOM</a:t>
                      </a:r>
                      <a:endParaRPr lang="en-AU" sz="80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Action 2010-10-05: The Bureau to consider the generation of polar AMVs from MODIS/VIIRS and distribution to the international community in near real time.</a:t>
                      </a:r>
                      <a:endParaRPr lang="en-AU" sz="9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a:effectLst/>
                        </a:rPr>
                        <a:t>October 2012</a:t>
                      </a:r>
                      <a:endParaRPr lang="en-AU" sz="90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The Bureau plans to have operational VIIRS polar winds available by the end of 2017.</a:t>
                      </a:r>
                      <a:endParaRPr lang="en-AU" sz="900" dirty="0">
                        <a:effectLst/>
                        <a:latin typeface="Calibri"/>
                        <a:ea typeface="Calibri"/>
                        <a:cs typeface="Times New Roman"/>
                      </a:endParaRPr>
                    </a:p>
                  </a:txBody>
                  <a:tcPr marL="34358" marR="34358" marT="0" marB="0"/>
                </a:tc>
              </a:tr>
              <a:tr h="405643">
                <a:tc>
                  <a:txBody>
                    <a:bodyPr/>
                    <a:lstStyle/>
                    <a:p>
                      <a:pPr algn="l">
                        <a:lnSpc>
                          <a:spcPct val="115000"/>
                        </a:lnSpc>
                        <a:spcAft>
                          <a:spcPts val="0"/>
                        </a:spcAft>
                      </a:pPr>
                      <a:r>
                        <a:rPr lang="en-AU" sz="800">
                          <a:effectLst/>
                        </a:rPr>
                        <a:t>All</a:t>
                      </a:r>
                      <a:endParaRPr lang="en-AU" sz="80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1.9 Sentinel - Follow up action to determine requirements for Sentinel series for all users. (separate out different missions in spreadsheet)</a:t>
                      </a:r>
                      <a:endParaRPr lang="en-AU" sz="9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a:effectLst/>
                        </a:rPr>
                        <a:t>May 2014</a:t>
                      </a:r>
                      <a:endParaRPr lang="en-AU" sz="90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The SRAL data </a:t>
                      </a:r>
                      <a:r>
                        <a:rPr lang="en-AU" sz="900" dirty="0" err="1">
                          <a:effectLst/>
                        </a:rPr>
                        <a:t>onboard</a:t>
                      </a:r>
                      <a:r>
                        <a:rPr lang="en-AU" sz="900" dirty="0">
                          <a:effectLst/>
                        </a:rPr>
                        <a:t> Sentinel-3A and 3B are requested. (JMA)</a:t>
                      </a:r>
                      <a:endParaRPr lang="en-AU" sz="900" dirty="0">
                        <a:effectLst/>
                        <a:latin typeface="Calibri"/>
                        <a:ea typeface="Calibri"/>
                        <a:cs typeface="Times New Roman"/>
                      </a:endParaRPr>
                    </a:p>
                  </a:txBody>
                  <a:tcPr marL="34358" marR="34358" marT="0" marB="0"/>
                </a:tc>
              </a:tr>
              <a:tr h="668534">
                <a:tc>
                  <a:txBody>
                    <a:bodyPr/>
                    <a:lstStyle/>
                    <a:p>
                      <a:pPr algn="l">
                        <a:lnSpc>
                          <a:spcPct val="115000"/>
                        </a:lnSpc>
                        <a:spcAft>
                          <a:spcPts val="0"/>
                        </a:spcAft>
                      </a:pPr>
                      <a:r>
                        <a:rPr lang="en-AU" sz="800" dirty="0">
                          <a:effectLst/>
                        </a:rPr>
                        <a:t>All</a:t>
                      </a:r>
                      <a:endParaRPr lang="en-AU" sz="8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Action 2011-11-13 3.6 Ozone Soundings:  </a:t>
                      </a:r>
                      <a:r>
                        <a:rPr lang="en-AU" sz="900" dirty="0" err="1">
                          <a:effectLst/>
                        </a:rPr>
                        <a:t>Centers</a:t>
                      </a:r>
                      <a:r>
                        <a:rPr lang="en-AU" sz="900" dirty="0">
                          <a:effectLst/>
                        </a:rPr>
                        <a:t> to investigate the availability of this data for purposes of distribution on the GTS.</a:t>
                      </a:r>
                      <a:endParaRPr lang="en-AU" sz="9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October 2012</a:t>
                      </a:r>
                      <a:endParaRPr lang="en-AU" sz="9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The JMA's ozone sounding data are not disseminated via GTS.  JMA doesn't have any plan to disseminate the data via GTS. </a:t>
                      </a:r>
                    </a:p>
                    <a:p>
                      <a:pPr algn="l">
                        <a:lnSpc>
                          <a:spcPct val="115000"/>
                        </a:lnSpc>
                        <a:spcAft>
                          <a:spcPts val="0"/>
                        </a:spcAft>
                      </a:pPr>
                      <a:r>
                        <a:rPr lang="en-AU" sz="900" dirty="0">
                          <a:effectLst/>
                        </a:rPr>
                        <a:t>    JMA regularly makes monthly reports of the JMA's ozone sounding data to World Ozone and Ultraviolet Radiation Data Centre (WOUDC) at Environmental Canada and JMA’s data are available from the Centre.</a:t>
                      </a:r>
                      <a:endParaRPr lang="en-AU" sz="900" dirty="0">
                        <a:effectLst/>
                        <a:latin typeface="Calibri"/>
                        <a:ea typeface="Calibri"/>
                        <a:cs typeface="Times New Roman"/>
                      </a:endParaRPr>
                    </a:p>
                  </a:txBody>
                  <a:tcPr marL="34358" marR="34358" marT="0" marB="0"/>
                </a:tc>
              </a:tr>
              <a:tr h="608463">
                <a:tc>
                  <a:txBody>
                    <a:bodyPr/>
                    <a:lstStyle/>
                    <a:p>
                      <a:pPr algn="l">
                        <a:lnSpc>
                          <a:spcPct val="115000"/>
                        </a:lnSpc>
                        <a:spcAft>
                          <a:spcPts val="0"/>
                        </a:spcAft>
                      </a:pPr>
                      <a:r>
                        <a:rPr lang="en-AU" sz="600">
                          <a:effectLst/>
                        </a:rPr>
                        <a:t> </a:t>
                      </a:r>
                      <a:endParaRPr lang="en-AU" sz="600">
                        <a:effectLst/>
                        <a:latin typeface="Calibri"/>
                        <a:ea typeface="Calibri"/>
                        <a:cs typeface="Times New Roman"/>
                      </a:endParaRPr>
                    </a:p>
                  </a:txBody>
                  <a:tcPr marL="34358" marR="34358" marT="0" marB="0"/>
                </a:tc>
                <a:tc>
                  <a:txBody>
                    <a:bodyPr/>
                    <a:lstStyle/>
                    <a:p>
                      <a:pPr algn="l">
                        <a:lnSpc>
                          <a:spcPct val="115000"/>
                        </a:lnSpc>
                        <a:spcAft>
                          <a:spcPts val="0"/>
                        </a:spcAft>
                      </a:pPr>
                      <a:r>
                        <a:rPr lang="en-AU" sz="1000" dirty="0">
                          <a:effectLst/>
                        </a:rPr>
                        <a:t> </a:t>
                      </a:r>
                      <a:endParaRPr lang="en-AU" sz="1000" dirty="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34358" marR="34358" marT="0" marB="0"/>
                </a:tc>
                <a:tc>
                  <a:txBody>
                    <a:bodyPr/>
                    <a:lstStyle/>
                    <a:p>
                      <a:pPr algn="l">
                        <a:lnSpc>
                          <a:spcPct val="115000"/>
                        </a:lnSpc>
                        <a:spcAft>
                          <a:spcPts val="0"/>
                        </a:spcAft>
                      </a:pPr>
                      <a:r>
                        <a:rPr lang="en-AU" sz="900" dirty="0">
                          <a:effectLst/>
                        </a:rPr>
                        <a:t>The Bureau’s ozone data are quality controlled and made available via the  WOUDC. If there is a requirement the uncorrected data could be made available via the GTS.</a:t>
                      </a:r>
                      <a:endParaRPr lang="en-AU" sz="900" dirty="0">
                        <a:effectLst/>
                        <a:latin typeface="Calibri"/>
                        <a:ea typeface="Calibri"/>
                        <a:cs typeface="Times New Roman"/>
                      </a:endParaRPr>
                    </a:p>
                  </a:txBody>
                  <a:tcPr marL="34358" marR="34358" marT="0" marB="0"/>
                </a:tc>
              </a:tr>
            </a:tbl>
          </a:graphicData>
        </a:graphic>
      </p:graphicFrame>
    </p:spTree>
    <p:extLst>
      <p:ext uri="{BB962C8B-B14F-4D97-AF65-F5344CB8AC3E}">
        <p14:creationId xmlns:p14="http://schemas.microsoft.com/office/powerpoint/2010/main" val="147721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Satellite activities around the Bureau</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smtClean="0"/>
              <a:t>Upgrade of the Bureau's tracking antennas is complete</a:t>
            </a:r>
          </a:p>
          <a:p>
            <a:pPr>
              <a:buFont typeface="Arial" panose="020B0604020202020204" pitchFamily="34" charset="0"/>
              <a:buChar char="•"/>
            </a:pPr>
            <a:r>
              <a:rPr lang="en-AU" dirty="0" smtClean="0"/>
              <a:t>Planned/underway:</a:t>
            </a:r>
          </a:p>
          <a:p>
            <a:pPr lvl="1">
              <a:buFont typeface="Arial" panose="020B0604020202020204" pitchFamily="34" charset="0"/>
              <a:buChar char="•"/>
            </a:pPr>
            <a:r>
              <a:rPr lang="en-AU" dirty="0" smtClean="0"/>
              <a:t>Establishment </a:t>
            </a:r>
            <a:r>
              <a:rPr lang="en-AU" dirty="0"/>
              <a:t>of TARS for </a:t>
            </a:r>
            <a:r>
              <a:rPr lang="en-AU" dirty="0" smtClean="0"/>
              <a:t>FY-4</a:t>
            </a:r>
            <a:endParaRPr lang="en-AU" dirty="0"/>
          </a:p>
          <a:p>
            <a:pPr lvl="1">
              <a:buFont typeface="Arial" panose="020B0604020202020204" pitchFamily="34" charset="0"/>
              <a:buChar char="•"/>
            </a:pPr>
            <a:r>
              <a:rPr lang="en-AU" dirty="0"/>
              <a:t>COSMIC-2 </a:t>
            </a:r>
            <a:r>
              <a:rPr lang="en-AU" dirty="0" smtClean="0"/>
              <a:t>antenna (3</a:t>
            </a:r>
            <a:r>
              <a:rPr lang="en-AU" baseline="30000" dirty="0" smtClean="0"/>
              <a:t>rd</a:t>
            </a:r>
            <a:r>
              <a:rPr lang="en-AU" dirty="0" smtClean="0"/>
              <a:t> QTR 2017</a:t>
            </a:r>
            <a:r>
              <a:rPr lang="en-AU" dirty="0" smtClean="0"/>
              <a:t>)</a:t>
            </a:r>
          </a:p>
          <a:p>
            <a:pPr lvl="1">
              <a:buFont typeface="Arial" panose="020B0604020202020204" pitchFamily="34" charset="0"/>
              <a:buChar char="•"/>
            </a:pPr>
            <a:r>
              <a:rPr lang="en-AU" dirty="0" smtClean="0"/>
              <a:t>Planning for a 5</a:t>
            </a:r>
            <a:r>
              <a:rPr lang="en-AU" baseline="30000" dirty="0" smtClean="0"/>
              <a:t>th</a:t>
            </a:r>
            <a:r>
              <a:rPr lang="en-AU" dirty="0" smtClean="0"/>
              <a:t> ground station in Western Australia</a:t>
            </a:r>
            <a:endParaRPr lang="en-AU" dirty="0"/>
          </a:p>
          <a:p>
            <a:pPr>
              <a:buFont typeface="Arial" panose="020B0604020202020204" pitchFamily="34" charset="0"/>
              <a:buChar char="•"/>
            </a:pPr>
            <a:r>
              <a:rPr lang="en-AU" dirty="0" smtClean="0"/>
              <a:t>Development of Himawari-8 products (precipitation, convective initiation, storm tracking)</a:t>
            </a:r>
            <a:endParaRPr lang="en-AU" dirty="0"/>
          </a:p>
          <a:p>
            <a:pPr>
              <a:buFont typeface="Arial" panose="020B0604020202020204" pitchFamily="34" charset="0"/>
              <a:buChar char="•"/>
            </a:pPr>
            <a:r>
              <a:rPr lang="en-AU" dirty="0" smtClean="0"/>
              <a:t>Work will soon commence on an operational observations monitoring system for NWP</a:t>
            </a:r>
          </a:p>
        </p:txBody>
      </p:sp>
    </p:spTree>
    <p:extLst>
      <p:ext uri="{BB962C8B-B14F-4D97-AF65-F5344CB8AC3E}">
        <p14:creationId xmlns:p14="http://schemas.microsoft.com/office/powerpoint/2010/main" val="62849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Non-satellite </a:t>
            </a:r>
            <a:r>
              <a:rPr lang="en-AU" dirty="0" smtClean="0"/>
              <a:t>Observations - </a:t>
            </a:r>
            <a:r>
              <a:rPr lang="en-AU" dirty="0" err="1" smtClean="0"/>
              <a:t>radiosondes</a:t>
            </a:r>
            <a:endParaRPr lang="en-AU" dirty="0"/>
          </a:p>
        </p:txBody>
      </p:sp>
      <p:sp>
        <p:nvSpPr>
          <p:cNvPr id="3" name="Content Placeholder 2"/>
          <p:cNvSpPr>
            <a:spLocks noGrp="1"/>
          </p:cNvSpPr>
          <p:nvPr>
            <p:ph idx="1"/>
          </p:nvPr>
        </p:nvSpPr>
        <p:spPr/>
        <p:txBody>
          <a:bodyPr/>
          <a:lstStyle/>
          <a:p>
            <a:pPr marL="0" indent="0"/>
            <a:r>
              <a:rPr lang="en-AU" dirty="0" smtClean="0"/>
              <a:t>High resolution radiosonde data</a:t>
            </a:r>
          </a:p>
          <a:p>
            <a:pPr>
              <a:buFont typeface="Arial" panose="020B0604020202020204" pitchFamily="34" charset="0"/>
              <a:buChar char="•"/>
            </a:pPr>
            <a:r>
              <a:rPr lang="en-AU" sz="2000" dirty="0" smtClean="0"/>
              <a:t>All upper air stations are issuing high resolution radiosonde data on the GTS (since 16 Nov 2015)</a:t>
            </a:r>
          </a:p>
          <a:p>
            <a:pPr>
              <a:buFont typeface="Arial" panose="020B0604020202020204" pitchFamily="34" charset="0"/>
              <a:buChar char="•"/>
            </a:pPr>
            <a:r>
              <a:rPr lang="en-AU" sz="2000" dirty="0" smtClean="0"/>
              <a:t>Not being used in NWP yet</a:t>
            </a:r>
          </a:p>
          <a:p>
            <a:pPr marL="0" indent="0"/>
            <a:r>
              <a:rPr lang="en-AU" dirty="0" smtClean="0"/>
              <a:t>Transition to RS41</a:t>
            </a:r>
          </a:p>
          <a:p>
            <a:pPr>
              <a:buFont typeface="Arial" panose="020B0604020202020204" pitchFamily="34" charset="0"/>
              <a:buChar char="•"/>
            </a:pPr>
            <a:r>
              <a:rPr lang="en-AU" sz="2000" dirty="0"/>
              <a:t>All stations will transition in 2017, starting with </a:t>
            </a:r>
            <a:r>
              <a:rPr lang="en-AU" sz="2000" dirty="0" err="1"/>
              <a:t>autosondes</a:t>
            </a:r>
            <a:endParaRPr lang="en-AU" sz="2000" dirty="0"/>
          </a:p>
          <a:p>
            <a:pPr>
              <a:buFont typeface="Arial" panose="020B0604020202020204" pitchFamily="34" charset="0"/>
              <a:buChar char="•"/>
            </a:pPr>
            <a:r>
              <a:rPr lang="en-AU" sz="2000" dirty="0" smtClean="0"/>
              <a:t>A one month comparison campaign will be held in Darwin and Melbourne </a:t>
            </a:r>
          </a:p>
          <a:p>
            <a:pPr>
              <a:buFont typeface="Arial" panose="020B0604020202020204" pitchFamily="34" charset="0"/>
              <a:buChar char="•"/>
            </a:pPr>
            <a:r>
              <a:rPr lang="en-AU" sz="2000" dirty="0" smtClean="0"/>
              <a:t>Currently working on archive solution</a:t>
            </a:r>
          </a:p>
          <a:p>
            <a:pPr>
              <a:buFont typeface="Arial" panose="020B0604020202020204" pitchFamily="34" charset="0"/>
              <a:buChar char="•"/>
            </a:pPr>
            <a:endParaRPr lang="en-AU" sz="2000" dirty="0"/>
          </a:p>
        </p:txBody>
      </p:sp>
    </p:spTree>
    <p:extLst>
      <p:ext uri="{BB962C8B-B14F-4D97-AF65-F5344CB8AC3E}">
        <p14:creationId xmlns:p14="http://schemas.microsoft.com/office/powerpoint/2010/main" val="1644479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Non-satellite Observations </a:t>
            </a:r>
            <a:r>
              <a:rPr lang="en-AU" dirty="0" smtClean="0"/>
              <a:t>– </a:t>
            </a:r>
            <a:br>
              <a:rPr lang="en-AU" dirty="0" smtClean="0"/>
            </a:br>
            <a:r>
              <a:rPr lang="en-AU" dirty="0" smtClean="0"/>
              <a:t>buoy TAC transition</a:t>
            </a:r>
            <a:br>
              <a:rPr lang="en-AU" dirty="0" smtClean="0"/>
            </a:br>
            <a:endParaRPr lang="en-AU" dirty="0"/>
          </a:p>
        </p:txBody>
      </p:sp>
      <p:sp>
        <p:nvSpPr>
          <p:cNvPr id="3" name="Content Placeholder 2"/>
          <p:cNvSpPr>
            <a:spLocks noGrp="1"/>
          </p:cNvSpPr>
          <p:nvPr>
            <p:ph idx="1"/>
          </p:nvPr>
        </p:nvSpPr>
        <p:spPr/>
        <p:txBody>
          <a:bodyPr/>
          <a:lstStyle/>
          <a:p>
            <a:r>
              <a:rPr lang="en-US" sz="1800" dirty="0" smtClean="0"/>
              <a:t>GODEX-NWP </a:t>
            </a:r>
            <a:r>
              <a:rPr lang="en-US" sz="1800" dirty="0" smtClean="0"/>
              <a:t>were </a:t>
            </a:r>
            <a:r>
              <a:rPr lang="en-US" sz="1800" dirty="0"/>
              <a:t>all aware of the transition, </a:t>
            </a:r>
            <a:r>
              <a:rPr lang="en-US" sz="1800" dirty="0" smtClean="0"/>
              <a:t>but other </a:t>
            </a:r>
            <a:r>
              <a:rPr lang="en-US" sz="1800" dirty="0"/>
              <a:t>key stakeholders were not, including people within GODEX members’ </a:t>
            </a:r>
            <a:r>
              <a:rPr lang="en-US" sz="1800" dirty="0" err="1"/>
              <a:t>organisations</a:t>
            </a:r>
            <a:r>
              <a:rPr lang="en-US" sz="1800" dirty="0"/>
              <a:t>.</a:t>
            </a:r>
          </a:p>
          <a:p>
            <a:r>
              <a:rPr lang="en-US" sz="1800" dirty="0" smtClean="0"/>
              <a:t>There </a:t>
            </a:r>
            <a:r>
              <a:rPr lang="en-US" sz="1800" dirty="0"/>
              <a:t>were two “unofficial” methods for communication on this topic:</a:t>
            </a:r>
          </a:p>
          <a:p>
            <a:r>
              <a:rPr lang="en-US" sz="1800" dirty="0"/>
              <a:t>1.	An ECMWF website: https://software.ecmwf.int/wiki/display/TCBUF/TAC+To+BUFR+Migration</a:t>
            </a:r>
          </a:p>
          <a:p>
            <a:r>
              <a:rPr lang="en-US" sz="1800" dirty="0"/>
              <a:t>2.	An email list (maintained by Dean </a:t>
            </a:r>
            <a:r>
              <a:rPr lang="en-US" sz="1800" dirty="0" smtClean="0"/>
              <a:t>Lockett) </a:t>
            </a:r>
            <a:r>
              <a:rPr lang="en-US" sz="1800" dirty="0"/>
              <a:t>nwp-observations-data-quality-issues@wmo.int</a:t>
            </a:r>
          </a:p>
          <a:p>
            <a:r>
              <a:rPr lang="en-US" sz="1800" dirty="0" smtClean="0"/>
              <a:t>In </a:t>
            </a:r>
            <a:r>
              <a:rPr lang="en-US" sz="1800" dirty="0"/>
              <a:t>March 2015 the WMO Operational newsletter published information on the transition, but no date for the cessation of the FM18 bulletins was given. The topic was also discussed at ET-MTDCF and the CBS session in 2010.</a:t>
            </a:r>
          </a:p>
          <a:p>
            <a:r>
              <a:rPr lang="en-US" sz="1800" dirty="0" smtClean="0"/>
              <a:t>Everyone </a:t>
            </a:r>
            <a:r>
              <a:rPr lang="en-US" sz="1800" dirty="0"/>
              <a:t>agreed that although there was information provided on the transition, the information did not get through to everyone. </a:t>
            </a:r>
            <a:endParaRPr lang="en-US" sz="1800" dirty="0" smtClean="0"/>
          </a:p>
          <a:p>
            <a:endParaRPr lang="en-US" sz="1400" dirty="0"/>
          </a:p>
          <a:p>
            <a:endParaRPr lang="en-AU" dirty="0"/>
          </a:p>
        </p:txBody>
      </p:sp>
    </p:spTree>
    <p:extLst>
      <p:ext uri="{BB962C8B-B14F-4D97-AF65-F5344CB8AC3E}">
        <p14:creationId xmlns:p14="http://schemas.microsoft.com/office/powerpoint/2010/main" val="203498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NWP Update</a:t>
            </a:r>
            <a:endParaRPr lang="en-AU" dirty="0"/>
          </a:p>
        </p:txBody>
      </p:sp>
      <p:sp>
        <p:nvSpPr>
          <p:cNvPr id="3" name="Content Placeholder 2"/>
          <p:cNvSpPr>
            <a:spLocks noGrp="1"/>
          </p:cNvSpPr>
          <p:nvPr>
            <p:ph idx="1"/>
          </p:nvPr>
        </p:nvSpPr>
        <p:spPr>
          <a:xfrm>
            <a:off x="457200" y="1600200"/>
            <a:ext cx="8229600" cy="4925144"/>
          </a:xfrm>
        </p:spPr>
        <p:txBody>
          <a:bodyPr>
            <a:noAutofit/>
          </a:bodyPr>
          <a:lstStyle/>
          <a:p>
            <a:pPr marL="0" indent="0">
              <a:lnSpc>
                <a:spcPct val="150000"/>
              </a:lnSpc>
              <a:buNone/>
            </a:pPr>
            <a:r>
              <a:rPr lang="en-AU" sz="1400" dirty="0" smtClean="0"/>
              <a:t>Version APS-2 </a:t>
            </a:r>
            <a:r>
              <a:rPr lang="en-US" sz="1400" dirty="0"/>
              <a:t> of the Bureau of Meteorology’s global ACCESS-G </a:t>
            </a:r>
            <a:r>
              <a:rPr lang="en-US" sz="1400" dirty="0" smtClean="0"/>
              <a:t>("</a:t>
            </a:r>
            <a:r>
              <a:rPr lang="en-US" sz="1400" dirty="0"/>
              <a:t>G2") </a:t>
            </a:r>
            <a:r>
              <a:rPr lang="en-US" sz="1400" dirty="0" smtClean="0"/>
              <a:t>numerical </a:t>
            </a:r>
            <a:r>
              <a:rPr lang="en-US" sz="1400" dirty="0"/>
              <a:t>weather prediction system was operationally commissioned on Wednesday 16 </a:t>
            </a:r>
            <a:r>
              <a:rPr lang="en-US" sz="1400" dirty="0" smtClean="0"/>
              <a:t>March 2016</a:t>
            </a:r>
            <a:r>
              <a:rPr lang="en-US" sz="1400" dirty="0"/>
              <a:t>. </a:t>
            </a:r>
            <a:r>
              <a:rPr lang="en-US" sz="1400" dirty="0" smtClean="0"/>
              <a:t> Significant </a:t>
            </a:r>
            <a:r>
              <a:rPr lang="en-US" sz="1400" dirty="0"/>
              <a:t>changes with this upgrade include: </a:t>
            </a:r>
          </a:p>
          <a:p>
            <a:pPr marL="0" indent="0">
              <a:lnSpc>
                <a:spcPct val="150000"/>
              </a:lnSpc>
              <a:buNone/>
            </a:pPr>
            <a:r>
              <a:rPr lang="en-US" sz="1400" dirty="0"/>
              <a:t>•  An increase in model horizontal resolution from N320 (~40km) to N512 (~25km),  </a:t>
            </a:r>
          </a:p>
          <a:p>
            <a:pPr marL="0" indent="0">
              <a:lnSpc>
                <a:spcPct val="150000"/>
              </a:lnSpc>
              <a:buNone/>
            </a:pPr>
            <a:r>
              <a:rPr lang="en-US" sz="1400" dirty="0"/>
              <a:t>•  Use of more up-to-date versions of the Met Office UM/VAR/OPS software, </a:t>
            </a:r>
            <a:endParaRPr lang="en-US" sz="1400" dirty="0" smtClean="0"/>
          </a:p>
          <a:p>
            <a:pPr marL="0" indent="0">
              <a:lnSpc>
                <a:spcPct val="150000"/>
              </a:lnSpc>
            </a:pPr>
            <a:r>
              <a:rPr lang="en-US" sz="1400" dirty="0" smtClean="0"/>
              <a:t>•  Switch to using compressed GRIB2 data format (rather than GRIB1) in the model post-processing and MARS archival </a:t>
            </a:r>
            <a:r>
              <a:rPr lang="en-US" sz="1400" dirty="0"/>
              <a:t>system. </a:t>
            </a:r>
            <a:endParaRPr lang="en-US" sz="1400" dirty="0" smtClean="0"/>
          </a:p>
          <a:p>
            <a:pPr marL="0" indent="0">
              <a:lnSpc>
                <a:spcPct val="150000"/>
              </a:lnSpc>
            </a:pPr>
            <a:r>
              <a:rPr lang="en-US" sz="1400" dirty="0" smtClean="0"/>
              <a:t>•  </a:t>
            </a:r>
            <a:r>
              <a:rPr lang="en-US" sz="1400" dirty="0"/>
              <a:t>Use  of  new  observational  data  types :  </a:t>
            </a:r>
          </a:p>
          <a:p>
            <a:pPr marL="400050" lvl="1" indent="0">
              <a:lnSpc>
                <a:spcPct val="150000"/>
              </a:lnSpc>
              <a:buNone/>
            </a:pPr>
            <a:r>
              <a:rPr lang="en-US" sz="1400" dirty="0"/>
              <a:t>o  new </a:t>
            </a:r>
            <a:r>
              <a:rPr lang="en-US" sz="1400" b="1" dirty="0" err="1"/>
              <a:t>CrIS</a:t>
            </a:r>
            <a:r>
              <a:rPr lang="en-US" sz="1400" dirty="0"/>
              <a:t>, </a:t>
            </a:r>
            <a:r>
              <a:rPr lang="en-US" sz="1400" b="1" dirty="0"/>
              <a:t>ATMS</a:t>
            </a:r>
            <a:r>
              <a:rPr lang="en-US" sz="1400" dirty="0"/>
              <a:t> and </a:t>
            </a:r>
            <a:r>
              <a:rPr lang="en-US" sz="1400" b="1" dirty="0"/>
              <a:t>Clear Sky Radiance satellite products</a:t>
            </a:r>
            <a:r>
              <a:rPr lang="en-US" sz="1400" dirty="0"/>
              <a:t>;  </a:t>
            </a:r>
          </a:p>
          <a:p>
            <a:pPr marL="400050" lvl="1" indent="0">
              <a:lnSpc>
                <a:spcPct val="150000"/>
              </a:lnSpc>
              <a:buNone/>
            </a:pPr>
            <a:r>
              <a:rPr lang="en-US" sz="1400" dirty="0"/>
              <a:t>o  additional </a:t>
            </a:r>
            <a:r>
              <a:rPr lang="en-US" sz="1400" b="1" dirty="0"/>
              <a:t>ATOVS</a:t>
            </a:r>
            <a:r>
              <a:rPr lang="en-US" sz="1400" dirty="0"/>
              <a:t> &amp; </a:t>
            </a:r>
            <a:r>
              <a:rPr lang="en-US" sz="1400" b="1" dirty="0"/>
              <a:t>IASI</a:t>
            </a:r>
            <a:r>
              <a:rPr lang="en-US" sz="1400" dirty="0"/>
              <a:t> products from the </a:t>
            </a:r>
            <a:r>
              <a:rPr lang="en-US" sz="1400" dirty="0" err="1"/>
              <a:t>MetOp</a:t>
            </a:r>
            <a:r>
              <a:rPr lang="en-US" sz="1400" dirty="0"/>
              <a:t>-B satellite;  </a:t>
            </a:r>
          </a:p>
          <a:p>
            <a:pPr marL="400050" lvl="1" indent="0">
              <a:lnSpc>
                <a:spcPct val="150000"/>
              </a:lnSpc>
              <a:buNone/>
            </a:pPr>
            <a:r>
              <a:rPr lang="en-US" sz="1400" dirty="0"/>
              <a:t>o  additional </a:t>
            </a:r>
            <a:r>
              <a:rPr lang="en-US" sz="1400" b="1" dirty="0"/>
              <a:t>Australian wind profiler observations</a:t>
            </a:r>
            <a:r>
              <a:rPr lang="en-US" sz="1400" dirty="0"/>
              <a:t>; </a:t>
            </a:r>
          </a:p>
          <a:p>
            <a:pPr marL="400050" lvl="1" indent="0">
              <a:lnSpc>
                <a:spcPct val="150000"/>
              </a:lnSpc>
              <a:buNone/>
            </a:pPr>
            <a:r>
              <a:rPr lang="en-US" sz="1400" dirty="0"/>
              <a:t>o  direct  assimilation </a:t>
            </a:r>
            <a:r>
              <a:rPr lang="en-US" sz="1400" dirty="0" smtClean="0"/>
              <a:t>of  </a:t>
            </a:r>
            <a:r>
              <a:rPr lang="en-US" sz="1400" b="1" dirty="0"/>
              <a:t>Himawari-8 </a:t>
            </a:r>
            <a:r>
              <a:rPr lang="en-US" sz="1400" b="1" dirty="0" smtClean="0"/>
              <a:t>AMVs</a:t>
            </a:r>
            <a:r>
              <a:rPr lang="en-US" sz="1400" dirty="0" smtClean="0"/>
              <a:t>. </a:t>
            </a:r>
            <a:endParaRPr lang="en-US" sz="1400" dirty="0"/>
          </a:p>
          <a:p>
            <a:pPr marL="0" indent="0">
              <a:lnSpc>
                <a:spcPct val="170000"/>
              </a:lnSpc>
              <a:buNone/>
            </a:pPr>
            <a:endParaRPr lang="en-AU" sz="1200" dirty="0"/>
          </a:p>
        </p:txBody>
      </p:sp>
    </p:spTree>
    <p:extLst>
      <p:ext uri="{BB962C8B-B14F-4D97-AF65-F5344CB8AC3E}">
        <p14:creationId xmlns:p14="http://schemas.microsoft.com/office/powerpoint/2010/main" val="1879550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260648"/>
            <a:ext cx="2830135" cy="19323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260647"/>
            <a:ext cx="2841272" cy="193992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492896"/>
            <a:ext cx="2858856" cy="195193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0785" y="2460986"/>
            <a:ext cx="2952328" cy="201575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4168" y="2448868"/>
            <a:ext cx="2987824" cy="203999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4653136"/>
            <a:ext cx="2988695" cy="2040584"/>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58127" y="4653136"/>
            <a:ext cx="2988695" cy="2040584"/>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11000" y="4653136"/>
            <a:ext cx="3032893" cy="2070761"/>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00022" y="242825"/>
            <a:ext cx="2904903" cy="1983374"/>
          </a:xfrm>
          <a:prstGeom prst="rect">
            <a:avLst/>
          </a:prstGeom>
        </p:spPr>
      </p:pic>
    </p:spTree>
    <p:extLst>
      <p:ext uri="{BB962C8B-B14F-4D97-AF65-F5344CB8AC3E}">
        <p14:creationId xmlns:p14="http://schemas.microsoft.com/office/powerpoint/2010/main" val="3168841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a\AppData\Local\Microsoft\Windows\Temporary Internet Files\Content.Outlook\1HNKBPNX\s1_mslp_12z_24hr_aust_gbl_models_time_ser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664"/>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91980" y="3501008"/>
            <a:ext cx="936104" cy="369332"/>
          </a:xfrm>
          <a:prstGeom prst="rect">
            <a:avLst/>
          </a:prstGeom>
          <a:noFill/>
        </p:spPr>
        <p:txBody>
          <a:bodyPr wrap="square" rtlCol="0">
            <a:spAutoFit/>
          </a:bodyPr>
          <a:lstStyle/>
          <a:p>
            <a:r>
              <a:rPr lang="en-AU" b="1" dirty="0" smtClean="0">
                <a:solidFill>
                  <a:schemeClr val="accent4">
                    <a:lumMod val="50000"/>
                  </a:schemeClr>
                </a:solidFill>
              </a:rPr>
              <a:t>APS1</a:t>
            </a:r>
            <a:endParaRPr lang="en-AU" b="1" dirty="0">
              <a:solidFill>
                <a:schemeClr val="accent4">
                  <a:lumMod val="50000"/>
                </a:schemeClr>
              </a:solidFill>
            </a:endParaRPr>
          </a:p>
        </p:txBody>
      </p:sp>
      <p:cxnSp>
        <p:nvCxnSpPr>
          <p:cNvPr id="6" name="Straight Arrow Connector 5"/>
          <p:cNvCxnSpPr/>
          <p:nvPr/>
        </p:nvCxnSpPr>
        <p:spPr>
          <a:xfrm flipV="1">
            <a:off x="4750420" y="2708920"/>
            <a:ext cx="72008" cy="785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48264" y="3501008"/>
            <a:ext cx="936104" cy="369332"/>
          </a:xfrm>
          <a:prstGeom prst="rect">
            <a:avLst/>
          </a:prstGeom>
          <a:noFill/>
        </p:spPr>
        <p:txBody>
          <a:bodyPr wrap="square" rtlCol="0">
            <a:spAutoFit/>
          </a:bodyPr>
          <a:lstStyle/>
          <a:p>
            <a:r>
              <a:rPr lang="en-AU" b="1" dirty="0" smtClean="0">
                <a:solidFill>
                  <a:schemeClr val="accent4">
                    <a:lumMod val="50000"/>
                  </a:schemeClr>
                </a:solidFill>
              </a:rPr>
              <a:t>APS2</a:t>
            </a:r>
            <a:endParaRPr lang="en-AU" b="1" dirty="0">
              <a:solidFill>
                <a:schemeClr val="accent4">
                  <a:lumMod val="50000"/>
                </a:schemeClr>
              </a:solidFill>
            </a:endParaRPr>
          </a:p>
        </p:txBody>
      </p:sp>
      <p:cxnSp>
        <p:nvCxnSpPr>
          <p:cNvPr id="10" name="Straight Arrow Connector 9"/>
          <p:cNvCxnSpPr/>
          <p:nvPr/>
        </p:nvCxnSpPr>
        <p:spPr>
          <a:xfrm flipV="1">
            <a:off x="7344308" y="2921843"/>
            <a:ext cx="324036" cy="579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843808" y="3494807"/>
            <a:ext cx="936104" cy="369332"/>
          </a:xfrm>
          <a:prstGeom prst="rect">
            <a:avLst/>
          </a:prstGeom>
          <a:noFill/>
        </p:spPr>
        <p:txBody>
          <a:bodyPr wrap="square" rtlCol="0">
            <a:spAutoFit/>
          </a:bodyPr>
          <a:lstStyle/>
          <a:p>
            <a:r>
              <a:rPr lang="en-AU" b="1" dirty="0" smtClean="0">
                <a:solidFill>
                  <a:schemeClr val="accent4">
                    <a:lumMod val="50000"/>
                  </a:schemeClr>
                </a:solidFill>
              </a:rPr>
              <a:t>APS0</a:t>
            </a:r>
            <a:endParaRPr lang="en-AU" b="1" dirty="0">
              <a:solidFill>
                <a:schemeClr val="accent4">
                  <a:lumMod val="50000"/>
                </a:schemeClr>
              </a:solidFill>
            </a:endParaRPr>
          </a:p>
        </p:txBody>
      </p:sp>
      <p:cxnSp>
        <p:nvCxnSpPr>
          <p:cNvPr id="13" name="Straight Arrow Connector 12"/>
          <p:cNvCxnSpPr/>
          <p:nvPr/>
        </p:nvCxnSpPr>
        <p:spPr>
          <a:xfrm flipV="1">
            <a:off x="3342315" y="2564904"/>
            <a:ext cx="221573" cy="929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964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NWP observation requirements</a:t>
            </a:r>
            <a:endParaRPr lang="en-AU" dirty="0"/>
          </a:p>
        </p:txBody>
      </p:sp>
      <p:sp>
        <p:nvSpPr>
          <p:cNvPr id="3" name="Content Placeholder 2"/>
          <p:cNvSpPr>
            <a:spLocks noGrp="1"/>
          </p:cNvSpPr>
          <p:nvPr>
            <p:ph idx="1"/>
          </p:nvPr>
        </p:nvSpPr>
        <p:spPr/>
        <p:txBody>
          <a:bodyPr/>
          <a:lstStyle/>
          <a:p>
            <a:r>
              <a:rPr lang="en-US" sz="2000" dirty="0"/>
              <a:t>Highest priority needs:</a:t>
            </a:r>
          </a:p>
          <a:p>
            <a:r>
              <a:rPr lang="en-US" sz="1600" dirty="0" smtClean="0"/>
              <a:t>LEO/GEO winds (Polar VIIRS </a:t>
            </a:r>
            <a:r>
              <a:rPr lang="en-US" sz="1600" dirty="0"/>
              <a:t>winds to be produced </a:t>
            </a:r>
            <a:r>
              <a:rPr lang="en-US" sz="1600" dirty="0" smtClean="0"/>
              <a:t>in-house by </a:t>
            </a:r>
            <a:r>
              <a:rPr lang="en-US" sz="1600" dirty="0"/>
              <a:t>end </a:t>
            </a:r>
            <a:r>
              <a:rPr lang="en-US" sz="1600" dirty="0" smtClean="0"/>
              <a:t>2017)</a:t>
            </a:r>
            <a:endParaRPr lang="en-US" sz="1600" dirty="0"/>
          </a:p>
          <a:p>
            <a:r>
              <a:rPr lang="en-US" sz="1600" dirty="0"/>
              <a:t>FY-2 </a:t>
            </a:r>
            <a:r>
              <a:rPr lang="en-US" sz="1600" dirty="0" smtClean="0"/>
              <a:t>winds</a:t>
            </a:r>
            <a:endParaRPr lang="en-US" sz="1600" dirty="0"/>
          </a:p>
          <a:p>
            <a:r>
              <a:rPr lang="en-US" sz="1600" dirty="0" err="1"/>
              <a:t>Insat</a:t>
            </a:r>
            <a:r>
              <a:rPr lang="en-US" sz="1600" dirty="0"/>
              <a:t> </a:t>
            </a:r>
            <a:r>
              <a:rPr lang="en-US" sz="1600" dirty="0" smtClean="0"/>
              <a:t>winds</a:t>
            </a:r>
            <a:endParaRPr lang="en-US" sz="1600" dirty="0"/>
          </a:p>
          <a:p>
            <a:r>
              <a:rPr lang="en-US" sz="1600" dirty="0"/>
              <a:t>Global composite cloud top temp and pressure</a:t>
            </a:r>
          </a:p>
          <a:p>
            <a:r>
              <a:rPr lang="en-US" sz="1600" dirty="0"/>
              <a:t>SAPHIR radiances</a:t>
            </a:r>
          </a:p>
          <a:p>
            <a:r>
              <a:rPr lang="en-US" sz="1600" dirty="0"/>
              <a:t>GCOM AMSR2 radiances</a:t>
            </a:r>
          </a:p>
          <a:p>
            <a:r>
              <a:rPr lang="en-US" sz="1600" dirty="0"/>
              <a:t>FY-3 sounder data</a:t>
            </a:r>
          </a:p>
          <a:p>
            <a:r>
              <a:rPr lang="en-US" sz="1600" dirty="0"/>
              <a:t>Sentinel-3 SSHA</a:t>
            </a:r>
          </a:p>
          <a:p>
            <a:r>
              <a:rPr lang="en-US" sz="1600" dirty="0" smtClean="0"/>
              <a:t>Global </a:t>
            </a:r>
            <a:r>
              <a:rPr lang="en-US" sz="1600" dirty="0"/>
              <a:t>snow analysis </a:t>
            </a:r>
          </a:p>
          <a:p>
            <a:r>
              <a:rPr lang="en-US" sz="1600" dirty="0" smtClean="0"/>
              <a:t>Weather </a:t>
            </a:r>
            <a:r>
              <a:rPr lang="en-US" sz="1600" dirty="0"/>
              <a:t>radar from US, African countries, India, Indonesia (future use planned</a:t>
            </a:r>
            <a:r>
              <a:rPr lang="en-US" sz="1800" dirty="0" smtClean="0"/>
              <a:t>) </a:t>
            </a:r>
          </a:p>
          <a:p>
            <a:endParaRPr lang="en-AU" dirty="0"/>
          </a:p>
        </p:txBody>
      </p:sp>
    </p:spTree>
    <p:extLst>
      <p:ext uri="{BB962C8B-B14F-4D97-AF65-F5344CB8AC3E}">
        <p14:creationId xmlns:p14="http://schemas.microsoft.com/office/powerpoint/2010/main" val="372305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Adjoint</a:t>
            </a:r>
            <a:r>
              <a:rPr lang="en-US" dirty="0"/>
              <a:t>-based Forecast Sensitivity to Observations (FSO)</a:t>
            </a:r>
            <a:br>
              <a:rPr lang="en-US" dirty="0"/>
            </a:b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a:t>We are currently setting up an FSO system to run in conjunction with the </a:t>
            </a:r>
            <a:r>
              <a:rPr lang="en-US" sz="1800" dirty="0" smtClean="0"/>
              <a:t>operational </a:t>
            </a:r>
            <a:r>
              <a:rPr lang="en-US" sz="1800" dirty="0"/>
              <a:t>global </a:t>
            </a:r>
            <a:r>
              <a:rPr lang="en-US" sz="1800" dirty="0" smtClean="0"/>
              <a:t>NWP </a:t>
            </a:r>
            <a:r>
              <a:rPr lang="en-US" sz="1800" dirty="0"/>
              <a:t>suite.</a:t>
            </a:r>
          </a:p>
          <a:p>
            <a:pPr>
              <a:buFont typeface="Arial" panose="020B0604020202020204" pitchFamily="34" charset="0"/>
              <a:buChar char="•"/>
            </a:pPr>
            <a:r>
              <a:rPr lang="en-US" sz="1800" dirty="0"/>
              <a:t>Once running, forecast sensitivity data will be generated, aggregated, </a:t>
            </a:r>
            <a:r>
              <a:rPr lang="en-US" sz="1800" dirty="0" err="1"/>
              <a:t>analysed</a:t>
            </a:r>
            <a:r>
              <a:rPr lang="en-US" sz="1800" dirty="0"/>
              <a:t> and </a:t>
            </a:r>
            <a:r>
              <a:rPr lang="en-US" sz="1800" dirty="0" err="1"/>
              <a:t>visualised</a:t>
            </a:r>
            <a:r>
              <a:rPr lang="en-US" sz="1800" dirty="0"/>
              <a:t> to inform Bureau network planning activities and guide data assimilation research and development.</a:t>
            </a:r>
          </a:p>
          <a:p>
            <a:pPr>
              <a:buFont typeface="Arial" panose="020B0604020202020204" pitchFamily="34" charset="0"/>
              <a:buChar char="•"/>
            </a:pPr>
            <a:r>
              <a:rPr lang="en-US" sz="1800" dirty="0"/>
              <a:t>We also plan to run the system retrospectively to examine observation impacts in particular periods of interest.</a:t>
            </a:r>
          </a:p>
          <a:p>
            <a:pPr>
              <a:buFont typeface="Arial" panose="020B0604020202020204" pitchFamily="34" charset="0"/>
              <a:buChar char="•"/>
            </a:pPr>
            <a:r>
              <a:rPr lang="en-US" sz="1800" dirty="0"/>
              <a:t>Further down the track: extension of the system to higher resolution, limited domain ACCESS systems.</a:t>
            </a:r>
            <a:endParaRPr lang="en-AU" sz="1800" dirty="0"/>
          </a:p>
        </p:txBody>
      </p:sp>
    </p:spTree>
    <p:extLst>
      <p:ext uri="{BB962C8B-B14F-4D97-AF65-F5344CB8AC3E}">
        <p14:creationId xmlns:p14="http://schemas.microsoft.com/office/powerpoint/2010/main" val="3695428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ureau Standard">
  <a:themeElements>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ureau Standard 1">
        <a:dk1>
          <a:srgbClr val="666666"/>
        </a:dk1>
        <a:lt1>
          <a:srgbClr val="FFFFFF"/>
        </a:lt1>
        <a:dk2>
          <a:srgbClr val="1F497D"/>
        </a:dk2>
        <a:lt2>
          <a:srgbClr val="EEECE1"/>
        </a:lt2>
        <a:accent1>
          <a:srgbClr val="10ADDA"/>
        </a:accent1>
        <a:accent2>
          <a:srgbClr val="2A597A"/>
        </a:accent2>
        <a:accent3>
          <a:srgbClr val="FFFFFF"/>
        </a:accent3>
        <a:accent4>
          <a:srgbClr val="565656"/>
        </a:accent4>
        <a:accent5>
          <a:srgbClr val="AAD3EA"/>
        </a:accent5>
        <a:accent6>
          <a:srgbClr val="25506E"/>
        </a:accent6>
        <a:hlink>
          <a:srgbClr val="FF0000"/>
        </a:hlink>
        <a:folHlink>
          <a:srgbClr val="FFE100"/>
        </a:folHlink>
      </a:clrScheme>
      <a:clrMap bg1="lt1" tx1="dk1" bg2="lt2" tx2="dk2" accent1="accent1" accent2="accent2" accent3="accent3" accent4="accent4" accent5="accent5" accent6="accent6" hlink="hlink" folHlink="folHlink"/>
    </a:extraClrScheme>
    <a:extraClrScheme>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reau Blank">
  <a:themeElements>
    <a:clrScheme name="Bureau Blank 13">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Bureau 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reau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eau 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reau 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reau 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reau 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reau 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reau 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reau 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reau 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reau 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reau 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reau 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reau Blank 13">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Bureau_Generic_2012_v2</Template>
  <TotalTime>871</TotalTime>
  <Words>1142</Words>
  <Application>Microsoft Office PowerPoint</Application>
  <PresentationFormat>On-screen Show (4:3)</PresentationFormat>
  <Paragraphs>146</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Bureau Standard</vt:lpstr>
      <vt:lpstr>Bureau Blank</vt:lpstr>
      <vt:lpstr>Bureau of Meteorology Update</vt:lpstr>
      <vt:lpstr>Satellite activities around the Bureau</vt:lpstr>
      <vt:lpstr>Non-satellite Observations - radiosondes</vt:lpstr>
      <vt:lpstr>Non-satellite Observations –  buoy TAC transition </vt:lpstr>
      <vt:lpstr>NWP Update</vt:lpstr>
      <vt:lpstr>PowerPoint Presentation</vt:lpstr>
      <vt:lpstr>PowerPoint Presentation</vt:lpstr>
      <vt:lpstr>NWP observation requirements</vt:lpstr>
      <vt:lpstr>Adjoint-based Forecast Sensitivity to Observations (FSO) </vt:lpstr>
      <vt:lpstr>GISC Melbourne Portal</vt:lpstr>
      <vt:lpstr>GISC Melbourne Portal</vt:lpstr>
      <vt:lpstr>PowerPoint Presentation</vt:lpstr>
      <vt:lpstr>Asia Pacific Action Items</vt:lpstr>
    </vt:vector>
  </TitlesOfParts>
  <Company>Bureau of Meteorology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Bureau of Meteorology Update</dc:title>
  <dc:creator>Agnes Lane</dc:creator>
  <cp:lastModifiedBy>Agnes Lane</cp:lastModifiedBy>
  <cp:revision>41</cp:revision>
  <cp:lastPrinted>2017-05-11T05:00:13Z</cp:lastPrinted>
  <dcterms:created xsi:type="dcterms:W3CDTF">2017-04-12T06:20:41Z</dcterms:created>
  <dcterms:modified xsi:type="dcterms:W3CDTF">2017-05-12T05:41:18Z</dcterms:modified>
</cp:coreProperties>
</file>